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data2.xml" ContentType="application/vnd.openxmlformats-officedocument.drawingml.diagramData+xml"/>
  <Override PartName="/ppt/notesSlides/notesSlide14.xml" ContentType="application/vnd.openxmlformats-officedocument.presentationml.notesSlide+xml"/>
  <Default Extension="xls" ContentType="application/vnd.ms-exce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diagrams/colors1.xml" ContentType="application/vnd.openxmlformats-officedocument.drawingml.diagramColors+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diagrams/data1.xml" ContentType="application/vnd.openxmlformats-officedocument.drawingml.diagramData+xml"/>
  <Override PartName="/ppt/slides/slide25.xml" ContentType="application/vnd.openxmlformats-officedocument.presentationml.slide+xml"/>
  <Override PartName="/ppt/notesSlides/notesSlide4.xml" ContentType="application/vnd.openxmlformats-officedocument.presentationml.notesSlide+xml"/>
  <Override PartName="/ppt/diagrams/quickStyle3.xml" ContentType="application/vnd.openxmlformats-officedocument.drawingml.diagramStyl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diagrams/data3.xml" ContentType="application/vnd.openxmlformats-officedocument.drawingml.diagramData+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handoutMasterIdLst>
    <p:handoutMasterId r:id="rId31"/>
  </p:handoutMasterIdLst>
  <p:sldIdLst>
    <p:sldId id="277" r:id="rId2"/>
    <p:sldId id="278" r:id="rId3"/>
    <p:sldId id="281" r:id="rId4"/>
    <p:sldId id="256" r:id="rId5"/>
    <p:sldId id="298" r:id="rId6"/>
    <p:sldId id="286" r:id="rId7"/>
    <p:sldId id="259" r:id="rId8"/>
    <p:sldId id="258" r:id="rId9"/>
    <p:sldId id="260" r:id="rId10"/>
    <p:sldId id="288" r:id="rId11"/>
    <p:sldId id="287" r:id="rId12"/>
    <p:sldId id="289" r:id="rId13"/>
    <p:sldId id="290" r:id="rId14"/>
    <p:sldId id="261" r:id="rId15"/>
    <p:sldId id="263" r:id="rId16"/>
    <p:sldId id="291" r:id="rId17"/>
    <p:sldId id="264" r:id="rId18"/>
    <p:sldId id="292" r:id="rId19"/>
    <p:sldId id="296" r:id="rId20"/>
    <p:sldId id="295" r:id="rId21"/>
    <p:sldId id="297" r:id="rId22"/>
    <p:sldId id="293" r:id="rId23"/>
    <p:sldId id="294" r:id="rId24"/>
    <p:sldId id="299" r:id="rId25"/>
    <p:sldId id="300" r:id="rId26"/>
    <p:sldId id="301" r:id="rId27"/>
    <p:sldId id="302" r:id="rId28"/>
    <p:sldId id="285"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2241" autoAdjust="0"/>
    <p:restoredTop sz="71463" autoAdjust="0"/>
  </p:normalViewPr>
  <p:slideViewPr>
    <p:cSldViewPr snapToObjects="1">
      <p:cViewPr varScale="1">
        <p:scale>
          <a:sx n="82" d="100"/>
          <a:sy n="82" d="100"/>
        </p:scale>
        <p:origin x="-1088" y="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6848"/>
    </p:cViewPr>
  </p:sorterViewPr>
  <p:notesViewPr>
    <p:cSldViewPr snapToObjects="1">
      <p:cViewPr varScale="1">
        <p:scale>
          <a:sx n="109" d="100"/>
          <a:sy n="109" d="100"/>
        </p:scale>
        <p:origin x="-3304"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975DD-BD26-45B0-B442-2C47A91C580E}" type="doc">
      <dgm:prSet loTypeId="urn:microsoft.com/office/officeart/2005/8/layout/funnel1" loCatId="process" qsTypeId="urn:microsoft.com/office/officeart/2005/8/quickstyle/3d2" qsCatId="3D" csTypeId="urn:microsoft.com/office/officeart/2005/8/colors/colorful1" csCatId="colorful" phldr="1"/>
      <dgm:spPr/>
      <dgm:t>
        <a:bodyPr/>
        <a:lstStyle/>
        <a:p>
          <a:endParaRPr lang="it-IT"/>
        </a:p>
      </dgm:t>
    </dgm:pt>
    <dgm:pt modelId="{76E0DC6D-FD2E-4E02-BE6A-B33EB9018A19}">
      <dgm:prSet phldrT="[Testo]"/>
      <dgm:spPr/>
      <dgm:t>
        <a:bodyPr/>
        <a:lstStyle/>
        <a:p>
          <a:r>
            <a:rPr lang="it-IT" dirty="0" smtClean="0"/>
            <a:t>Picture</a:t>
          </a:r>
          <a:endParaRPr lang="it-IT" dirty="0"/>
        </a:p>
      </dgm:t>
    </dgm:pt>
    <dgm:pt modelId="{C6A1C43B-6452-4196-AD70-A297A0082E73}" type="parTrans" cxnId="{22F289E8-90EB-4C47-9ABB-D2802CB43250}">
      <dgm:prSet/>
      <dgm:spPr/>
      <dgm:t>
        <a:bodyPr/>
        <a:lstStyle/>
        <a:p>
          <a:endParaRPr lang="it-IT"/>
        </a:p>
      </dgm:t>
    </dgm:pt>
    <dgm:pt modelId="{AC4B1545-7B9B-49F6-BC5D-9EA7506058D1}" type="sibTrans" cxnId="{22F289E8-90EB-4C47-9ABB-D2802CB43250}">
      <dgm:prSet/>
      <dgm:spPr/>
      <dgm:t>
        <a:bodyPr/>
        <a:lstStyle/>
        <a:p>
          <a:endParaRPr lang="it-IT"/>
        </a:p>
      </dgm:t>
    </dgm:pt>
    <dgm:pt modelId="{F5A42FA5-17D8-4792-B4F4-A36C859404E1}">
      <dgm:prSet phldrT="[Testo]"/>
      <dgm:spPr/>
      <dgm:t>
        <a:bodyPr/>
        <a:lstStyle/>
        <a:p>
          <a:r>
            <a:rPr lang="it-IT" dirty="0" smtClean="0"/>
            <a:t>Data Info</a:t>
          </a:r>
          <a:endParaRPr lang="it-IT" dirty="0"/>
        </a:p>
      </dgm:t>
    </dgm:pt>
    <dgm:pt modelId="{F46A1EDC-F508-4B9C-AE8F-8657FF7F6E1A}" type="parTrans" cxnId="{31F908C8-3FDA-4C0C-B422-2835430C9063}">
      <dgm:prSet/>
      <dgm:spPr/>
      <dgm:t>
        <a:bodyPr/>
        <a:lstStyle/>
        <a:p>
          <a:endParaRPr lang="it-IT"/>
        </a:p>
      </dgm:t>
    </dgm:pt>
    <dgm:pt modelId="{61AD7D32-0F41-4DF8-B8A9-B8DEECA7750E}" type="sibTrans" cxnId="{31F908C8-3FDA-4C0C-B422-2835430C9063}">
      <dgm:prSet/>
      <dgm:spPr/>
      <dgm:t>
        <a:bodyPr/>
        <a:lstStyle/>
        <a:p>
          <a:endParaRPr lang="it-IT"/>
        </a:p>
      </dgm:t>
    </dgm:pt>
    <dgm:pt modelId="{7F5A1F84-71B6-47F1-8A61-7A8B2C0E4A43}">
      <dgm:prSet phldrT="[Testo]"/>
      <dgm:spPr/>
      <dgm:t>
        <a:bodyPr/>
        <a:lstStyle/>
        <a:p>
          <a:r>
            <a:rPr lang="it-IT" dirty="0" smtClean="0"/>
            <a:t> </a:t>
          </a:r>
          <a:endParaRPr lang="it-IT" dirty="0"/>
        </a:p>
      </dgm:t>
    </dgm:pt>
    <dgm:pt modelId="{6D0AAB72-776B-4CDB-B760-763788A43B47}" type="parTrans" cxnId="{21B2A4C6-7BB8-412E-81B6-5A5D25B3FA65}">
      <dgm:prSet/>
      <dgm:spPr/>
      <dgm:t>
        <a:bodyPr/>
        <a:lstStyle/>
        <a:p>
          <a:endParaRPr lang="it-IT"/>
        </a:p>
      </dgm:t>
    </dgm:pt>
    <dgm:pt modelId="{7E64D7FA-03B5-449B-AFF3-64F9416781CB}" type="sibTrans" cxnId="{21B2A4C6-7BB8-412E-81B6-5A5D25B3FA65}">
      <dgm:prSet/>
      <dgm:spPr/>
      <dgm:t>
        <a:bodyPr/>
        <a:lstStyle/>
        <a:p>
          <a:endParaRPr lang="it-IT"/>
        </a:p>
      </dgm:t>
    </dgm:pt>
    <dgm:pt modelId="{4DC67A89-CD8B-42CC-A8EF-CCAF191B089F}">
      <dgm:prSet phldrT="[Testo]"/>
      <dgm:spPr/>
      <dgm:t>
        <a:bodyPr/>
        <a:lstStyle/>
        <a:p>
          <a:r>
            <a:rPr lang="it-IT" dirty="0" smtClean="0"/>
            <a:t>Picture</a:t>
          </a:r>
          <a:endParaRPr lang="it-IT" dirty="0"/>
        </a:p>
      </dgm:t>
    </dgm:pt>
    <dgm:pt modelId="{926E17AA-0CD4-473D-A382-7622F35EF124}" type="parTrans" cxnId="{AFDC7F93-270C-4FD3-AEC2-0BAE075C6F95}">
      <dgm:prSet/>
      <dgm:spPr/>
      <dgm:t>
        <a:bodyPr/>
        <a:lstStyle/>
        <a:p>
          <a:endParaRPr lang="it-IT"/>
        </a:p>
      </dgm:t>
    </dgm:pt>
    <dgm:pt modelId="{2A6C49E3-47A9-4058-97D0-BB45E5C76378}" type="sibTrans" cxnId="{AFDC7F93-270C-4FD3-AEC2-0BAE075C6F95}">
      <dgm:prSet/>
      <dgm:spPr/>
      <dgm:t>
        <a:bodyPr/>
        <a:lstStyle/>
        <a:p>
          <a:endParaRPr lang="it-IT"/>
        </a:p>
      </dgm:t>
    </dgm:pt>
    <dgm:pt modelId="{42A6AD73-EB42-42DB-BD4A-65CF12B737DE}" type="pres">
      <dgm:prSet presAssocID="{C17975DD-BD26-45B0-B442-2C47A91C580E}" presName="Name0" presStyleCnt="0">
        <dgm:presLayoutVars>
          <dgm:chMax val="4"/>
          <dgm:resizeHandles val="exact"/>
        </dgm:presLayoutVars>
      </dgm:prSet>
      <dgm:spPr/>
      <dgm:t>
        <a:bodyPr/>
        <a:lstStyle/>
        <a:p>
          <a:endParaRPr lang="it-IT"/>
        </a:p>
      </dgm:t>
    </dgm:pt>
    <dgm:pt modelId="{1CA46CC6-B876-4092-BFE5-619F3D651EB6}" type="pres">
      <dgm:prSet presAssocID="{C17975DD-BD26-45B0-B442-2C47A91C580E}" presName="ellipse" presStyleLbl="trBgShp" presStyleIdx="0" presStyleCnt="1"/>
      <dgm:spPr/>
    </dgm:pt>
    <dgm:pt modelId="{ABC10F5A-FE5F-4E7F-A044-A5B300399E48}" type="pres">
      <dgm:prSet presAssocID="{C17975DD-BD26-45B0-B442-2C47A91C580E}" presName="arrow1" presStyleLbl="fgShp" presStyleIdx="0" presStyleCnt="1"/>
      <dgm:spPr/>
    </dgm:pt>
    <dgm:pt modelId="{0900C7D6-BFE2-46B7-8F21-8FF1612F46E5}" type="pres">
      <dgm:prSet presAssocID="{C17975DD-BD26-45B0-B442-2C47A91C580E}" presName="rectangle" presStyleLbl="revTx" presStyleIdx="0" presStyleCnt="1">
        <dgm:presLayoutVars>
          <dgm:bulletEnabled val="1"/>
        </dgm:presLayoutVars>
      </dgm:prSet>
      <dgm:spPr/>
      <dgm:t>
        <a:bodyPr/>
        <a:lstStyle/>
        <a:p>
          <a:endParaRPr lang="it-IT"/>
        </a:p>
      </dgm:t>
    </dgm:pt>
    <dgm:pt modelId="{002D6C4B-0E90-4752-AA1B-1B4432B1B18E}" type="pres">
      <dgm:prSet presAssocID="{76E0DC6D-FD2E-4E02-BE6A-B33EB9018A19}" presName="item1" presStyleLbl="node1" presStyleIdx="0" presStyleCnt="3">
        <dgm:presLayoutVars>
          <dgm:bulletEnabled val="1"/>
        </dgm:presLayoutVars>
      </dgm:prSet>
      <dgm:spPr/>
      <dgm:t>
        <a:bodyPr/>
        <a:lstStyle/>
        <a:p>
          <a:endParaRPr lang="it-IT"/>
        </a:p>
      </dgm:t>
    </dgm:pt>
    <dgm:pt modelId="{AE500D0A-CF81-4C85-A824-C155F452D662}" type="pres">
      <dgm:prSet presAssocID="{F5A42FA5-17D8-4792-B4F4-A36C859404E1}" presName="item2" presStyleLbl="node1" presStyleIdx="1" presStyleCnt="3">
        <dgm:presLayoutVars>
          <dgm:bulletEnabled val="1"/>
        </dgm:presLayoutVars>
      </dgm:prSet>
      <dgm:spPr/>
      <dgm:t>
        <a:bodyPr/>
        <a:lstStyle/>
        <a:p>
          <a:endParaRPr lang="it-IT"/>
        </a:p>
      </dgm:t>
    </dgm:pt>
    <dgm:pt modelId="{F0C67D8C-D9A6-414A-B64B-A544C54DB3E0}" type="pres">
      <dgm:prSet presAssocID="{7F5A1F84-71B6-47F1-8A61-7A8B2C0E4A43}" presName="item3" presStyleLbl="node1" presStyleIdx="2" presStyleCnt="3">
        <dgm:presLayoutVars>
          <dgm:bulletEnabled val="1"/>
        </dgm:presLayoutVars>
      </dgm:prSet>
      <dgm:spPr/>
      <dgm:t>
        <a:bodyPr/>
        <a:lstStyle/>
        <a:p>
          <a:endParaRPr lang="it-IT"/>
        </a:p>
      </dgm:t>
    </dgm:pt>
    <dgm:pt modelId="{B8E9C3E9-87A8-40C3-86C6-A095AFEB6FEB}" type="pres">
      <dgm:prSet presAssocID="{C17975DD-BD26-45B0-B442-2C47A91C580E}" presName="funnel" presStyleLbl="trAlignAcc1" presStyleIdx="0" presStyleCnt="1"/>
      <dgm:spPr/>
    </dgm:pt>
  </dgm:ptLst>
  <dgm:cxnLst>
    <dgm:cxn modelId="{248C9F50-70CF-EE49-89C1-AC8CC1BF93C5}" type="presOf" srcId="{F5A42FA5-17D8-4792-B4F4-A36C859404E1}" destId="{002D6C4B-0E90-4752-AA1B-1B4432B1B18E}" srcOrd="0" destOrd="0" presId="urn:microsoft.com/office/officeart/2005/8/layout/funnel1"/>
    <dgm:cxn modelId="{21B2A4C6-7BB8-412E-81B6-5A5D25B3FA65}" srcId="{C17975DD-BD26-45B0-B442-2C47A91C580E}" destId="{7F5A1F84-71B6-47F1-8A61-7A8B2C0E4A43}" srcOrd="3" destOrd="0" parTransId="{6D0AAB72-776B-4CDB-B760-763788A43B47}" sibTransId="{7E64D7FA-03B5-449B-AFF3-64F9416781CB}"/>
    <dgm:cxn modelId="{579C7306-4E01-6A4C-9EE7-8DE23666D127}" type="presOf" srcId="{76E0DC6D-FD2E-4E02-BE6A-B33EB9018A19}" destId="{AE500D0A-CF81-4C85-A824-C155F452D662}" srcOrd="0" destOrd="0" presId="urn:microsoft.com/office/officeart/2005/8/layout/funnel1"/>
    <dgm:cxn modelId="{53CEA7F5-85D3-4544-A60D-12121122E760}" type="presOf" srcId="{C17975DD-BD26-45B0-B442-2C47A91C580E}" destId="{42A6AD73-EB42-42DB-BD4A-65CF12B737DE}" srcOrd="0" destOrd="0" presId="urn:microsoft.com/office/officeart/2005/8/layout/funnel1"/>
    <dgm:cxn modelId="{AFDC7F93-270C-4FD3-AEC2-0BAE075C6F95}" srcId="{C17975DD-BD26-45B0-B442-2C47A91C580E}" destId="{4DC67A89-CD8B-42CC-A8EF-CCAF191B089F}" srcOrd="0" destOrd="0" parTransId="{926E17AA-0CD4-473D-A382-7622F35EF124}" sibTransId="{2A6C49E3-47A9-4058-97D0-BB45E5C76378}"/>
    <dgm:cxn modelId="{22F289E8-90EB-4C47-9ABB-D2802CB43250}" srcId="{C17975DD-BD26-45B0-B442-2C47A91C580E}" destId="{76E0DC6D-FD2E-4E02-BE6A-B33EB9018A19}" srcOrd="1" destOrd="0" parTransId="{C6A1C43B-6452-4196-AD70-A297A0082E73}" sibTransId="{AC4B1545-7B9B-49F6-BC5D-9EA7506058D1}"/>
    <dgm:cxn modelId="{53178B18-7AC3-3141-8EA9-DBDCF09AD639}" type="presOf" srcId="{4DC67A89-CD8B-42CC-A8EF-CCAF191B089F}" destId="{F0C67D8C-D9A6-414A-B64B-A544C54DB3E0}" srcOrd="0" destOrd="0" presId="urn:microsoft.com/office/officeart/2005/8/layout/funnel1"/>
    <dgm:cxn modelId="{31F908C8-3FDA-4C0C-B422-2835430C9063}" srcId="{C17975DD-BD26-45B0-B442-2C47A91C580E}" destId="{F5A42FA5-17D8-4792-B4F4-A36C859404E1}" srcOrd="2" destOrd="0" parTransId="{F46A1EDC-F508-4B9C-AE8F-8657FF7F6E1A}" sibTransId="{61AD7D32-0F41-4DF8-B8A9-B8DEECA7750E}"/>
    <dgm:cxn modelId="{65B38A34-A239-DE47-8342-551595EDFC2B}" type="presOf" srcId="{7F5A1F84-71B6-47F1-8A61-7A8B2C0E4A43}" destId="{0900C7D6-BFE2-46B7-8F21-8FF1612F46E5}" srcOrd="0" destOrd="0" presId="urn:microsoft.com/office/officeart/2005/8/layout/funnel1"/>
    <dgm:cxn modelId="{CB910A47-5F8D-9844-A0A9-CCC397A7CB7F}" type="presParOf" srcId="{42A6AD73-EB42-42DB-BD4A-65CF12B737DE}" destId="{1CA46CC6-B876-4092-BFE5-619F3D651EB6}" srcOrd="0" destOrd="0" presId="urn:microsoft.com/office/officeart/2005/8/layout/funnel1"/>
    <dgm:cxn modelId="{5A60F73E-8EC2-D647-9C7A-04DB3EA1753D}" type="presParOf" srcId="{42A6AD73-EB42-42DB-BD4A-65CF12B737DE}" destId="{ABC10F5A-FE5F-4E7F-A044-A5B300399E48}" srcOrd="1" destOrd="0" presId="urn:microsoft.com/office/officeart/2005/8/layout/funnel1"/>
    <dgm:cxn modelId="{45DA41E9-C514-7D4B-9305-8A18872107BA}" type="presParOf" srcId="{42A6AD73-EB42-42DB-BD4A-65CF12B737DE}" destId="{0900C7D6-BFE2-46B7-8F21-8FF1612F46E5}" srcOrd="2" destOrd="0" presId="urn:microsoft.com/office/officeart/2005/8/layout/funnel1"/>
    <dgm:cxn modelId="{A0D6B589-F9C6-574B-A0C3-74D12B0AD64B}" type="presParOf" srcId="{42A6AD73-EB42-42DB-BD4A-65CF12B737DE}" destId="{002D6C4B-0E90-4752-AA1B-1B4432B1B18E}" srcOrd="3" destOrd="0" presId="urn:microsoft.com/office/officeart/2005/8/layout/funnel1"/>
    <dgm:cxn modelId="{CF597001-705A-9742-AFB8-C4F55FF4342E}" type="presParOf" srcId="{42A6AD73-EB42-42DB-BD4A-65CF12B737DE}" destId="{AE500D0A-CF81-4C85-A824-C155F452D662}" srcOrd="4" destOrd="0" presId="urn:microsoft.com/office/officeart/2005/8/layout/funnel1"/>
    <dgm:cxn modelId="{03E9D80D-FAAE-3647-A5EB-315F0C53D695}" type="presParOf" srcId="{42A6AD73-EB42-42DB-BD4A-65CF12B737DE}" destId="{F0C67D8C-D9A6-414A-B64B-A544C54DB3E0}" srcOrd="5" destOrd="0" presId="urn:microsoft.com/office/officeart/2005/8/layout/funnel1"/>
    <dgm:cxn modelId="{A0254CD5-DA89-0B4C-A205-DC6A17F48854}" type="presParOf" srcId="{42A6AD73-EB42-42DB-BD4A-65CF12B737DE}" destId="{B8E9C3E9-87A8-40C3-86C6-A095AFEB6FEB}"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49507C9C-7016-4967-9F14-9966CD6A3E85}" type="doc">
      <dgm:prSet loTypeId="urn:microsoft.com/office/officeart/2005/8/layout/gear1" loCatId="process" qsTypeId="urn:microsoft.com/office/officeart/2005/8/quickstyle/simple5" qsCatId="simple" csTypeId="urn:microsoft.com/office/officeart/2005/8/colors/accent1_2" csCatId="accent1" phldr="1"/>
      <dgm:spPr/>
    </dgm:pt>
    <dgm:pt modelId="{14A14EC7-5437-403E-B2EA-D2A32EF82D6C}">
      <dgm:prSet phldrT="[Testo]"/>
      <dgm:spPr/>
      <dgm:t>
        <a:bodyPr/>
        <a:lstStyle/>
        <a:p>
          <a:r>
            <a:rPr lang="it-IT" dirty="0" smtClean="0"/>
            <a:t> DCT</a:t>
          </a:r>
        </a:p>
      </dgm:t>
    </dgm:pt>
    <dgm:pt modelId="{CD10F9DA-D3C7-45D2-84FE-9CBCF79F99B9}" type="parTrans" cxnId="{72EE1784-8F1B-444B-AF1D-12DD6BE918DA}">
      <dgm:prSet/>
      <dgm:spPr/>
      <dgm:t>
        <a:bodyPr/>
        <a:lstStyle/>
        <a:p>
          <a:endParaRPr lang="it-IT"/>
        </a:p>
      </dgm:t>
    </dgm:pt>
    <dgm:pt modelId="{91D227AD-62F1-4201-849C-850929B0DF6F}" type="sibTrans" cxnId="{72EE1784-8F1B-444B-AF1D-12DD6BE918DA}">
      <dgm:prSet/>
      <dgm:spPr/>
      <dgm:t>
        <a:bodyPr/>
        <a:lstStyle/>
        <a:p>
          <a:endParaRPr lang="it-IT"/>
        </a:p>
      </dgm:t>
    </dgm:pt>
    <dgm:pt modelId="{FBFC3422-9104-4BA8-B9E5-5314FC0D5D07}">
      <dgm:prSet phldrT="[Testo]"/>
      <dgm:spPr/>
      <dgm:t>
        <a:bodyPr/>
        <a:lstStyle/>
        <a:p>
          <a:r>
            <a:rPr lang="it-IT" dirty="0" smtClean="0"/>
            <a:t> </a:t>
          </a:r>
          <a:endParaRPr lang="it-IT" dirty="0"/>
        </a:p>
      </dgm:t>
    </dgm:pt>
    <dgm:pt modelId="{B697E4EA-9B6C-4FE8-B034-B90CD1ACEE95}" type="sibTrans" cxnId="{87B74E44-29E2-4476-BD18-BB6F86CF7E26}">
      <dgm:prSet/>
      <dgm:spPr/>
      <dgm:t>
        <a:bodyPr/>
        <a:lstStyle/>
        <a:p>
          <a:endParaRPr lang="it-IT"/>
        </a:p>
      </dgm:t>
    </dgm:pt>
    <dgm:pt modelId="{D4DF983A-719E-43C9-869C-8A8AC068E453}" type="parTrans" cxnId="{87B74E44-29E2-4476-BD18-BB6F86CF7E26}">
      <dgm:prSet/>
      <dgm:spPr/>
      <dgm:t>
        <a:bodyPr/>
        <a:lstStyle/>
        <a:p>
          <a:endParaRPr lang="it-IT"/>
        </a:p>
      </dgm:t>
    </dgm:pt>
    <dgm:pt modelId="{F6A29F77-14AD-4790-9457-6E12ED93C07A}">
      <dgm:prSet phldrT="[Testo]"/>
      <dgm:spPr/>
      <dgm:t>
        <a:bodyPr/>
        <a:lstStyle/>
        <a:p>
          <a:r>
            <a:rPr lang="it-IT" dirty="0" smtClean="0"/>
            <a:t> </a:t>
          </a:r>
          <a:endParaRPr lang="it-IT" dirty="0"/>
        </a:p>
      </dgm:t>
    </dgm:pt>
    <dgm:pt modelId="{3DF3C459-8D57-4C22-A50A-8F3072440373}" type="sibTrans" cxnId="{F3BC1B0F-4B0D-4280-8139-1C1C5DB89007}">
      <dgm:prSet/>
      <dgm:spPr/>
      <dgm:t>
        <a:bodyPr/>
        <a:lstStyle/>
        <a:p>
          <a:endParaRPr lang="it-IT"/>
        </a:p>
      </dgm:t>
    </dgm:pt>
    <dgm:pt modelId="{3CD31C03-E73F-4473-801A-FA3332EDF484}" type="parTrans" cxnId="{F3BC1B0F-4B0D-4280-8139-1C1C5DB89007}">
      <dgm:prSet/>
      <dgm:spPr/>
      <dgm:t>
        <a:bodyPr/>
        <a:lstStyle/>
        <a:p>
          <a:endParaRPr lang="it-IT"/>
        </a:p>
      </dgm:t>
    </dgm:pt>
    <dgm:pt modelId="{1F6BF37A-509A-4750-B7E9-52D5F0228616}">
      <dgm:prSet phldrT="[Testo]"/>
      <dgm:spPr/>
      <dgm:t>
        <a:bodyPr/>
        <a:lstStyle/>
        <a:p>
          <a:endParaRPr lang="it-IT" dirty="0"/>
        </a:p>
      </dgm:t>
    </dgm:pt>
    <dgm:pt modelId="{6B0D40C7-D14A-41F8-BD62-C74478C5D80C}" type="parTrans" cxnId="{83241D61-47AE-43CE-B5BE-DDB42CCF7A7E}">
      <dgm:prSet/>
      <dgm:spPr/>
      <dgm:t>
        <a:bodyPr/>
        <a:lstStyle/>
        <a:p>
          <a:endParaRPr lang="it-IT"/>
        </a:p>
      </dgm:t>
    </dgm:pt>
    <dgm:pt modelId="{B50CC401-CCDD-4F1B-8A8D-98261D53AC3E}" type="sibTrans" cxnId="{83241D61-47AE-43CE-B5BE-DDB42CCF7A7E}">
      <dgm:prSet/>
      <dgm:spPr/>
      <dgm:t>
        <a:bodyPr/>
        <a:lstStyle/>
        <a:p>
          <a:endParaRPr lang="it-IT"/>
        </a:p>
      </dgm:t>
    </dgm:pt>
    <dgm:pt modelId="{802D59A3-7230-463E-AD4C-724565832286}" type="pres">
      <dgm:prSet presAssocID="{49507C9C-7016-4967-9F14-9966CD6A3E85}" presName="composite" presStyleCnt="0">
        <dgm:presLayoutVars>
          <dgm:chMax val="3"/>
          <dgm:animLvl val="lvl"/>
          <dgm:resizeHandles val="exact"/>
        </dgm:presLayoutVars>
      </dgm:prSet>
      <dgm:spPr/>
    </dgm:pt>
    <dgm:pt modelId="{2D4DE750-B514-491E-815D-767FC7440E35}" type="pres">
      <dgm:prSet presAssocID="{14A14EC7-5437-403E-B2EA-D2A32EF82D6C}" presName="gear1" presStyleLbl="node1" presStyleIdx="0" presStyleCnt="3">
        <dgm:presLayoutVars>
          <dgm:chMax val="1"/>
          <dgm:bulletEnabled val="1"/>
        </dgm:presLayoutVars>
      </dgm:prSet>
      <dgm:spPr/>
      <dgm:t>
        <a:bodyPr/>
        <a:lstStyle/>
        <a:p>
          <a:endParaRPr lang="it-IT"/>
        </a:p>
      </dgm:t>
    </dgm:pt>
    <dgm:pt modelId="{3353CAF4-B359-4B26-B7E0-CFA3187A6D64}" type="pres">
      <dgm:prSet presAssocID="{14A14EC7-5437-403E-B2EA-D2A32EF82D6C}" presName="gear1srcNode" presStyleLbl="node1" presStyleIdx="0" presStyleCnt="3"/>
      <dgm:spPr/>
      <dgm:t>
        <a:bodyPr/>
        <a:lstStyle/>
        <a:p>
          <a:endParaRPr lang="it-IT"/>
        </a:p>
      </dgm:t>
    </dgm:pt>
    <dgm:pt modelId="{DE6F1A97-8CD9-4E3F-8C4F-E9B0DE6CAD46}" type="pres">
      <dgm:prSet presAssocID="{14A14EC7-5437-403E-B2EA-D2A32EF82D6C}" presName="gear1dstNode" presStyleLbl="node1" presStyleIdx="0" presStyleCnt="3"/>
      <dgm:spPr/>
      <dgm:t>
        <a:bodyPr/>
        <a:lstStyle/>
        <a:p>
          <a:endParaRPr lang="it-IT"/>
        </a:p>
      </dgm:t>
    </dgm:pt>
    <dgm:pt modelId="{A62B5400-344A-46C3-8B8A-C83C2ADD7D53}" type="pres">
      <dgm:prSet presAssocID="{F6A29F77-14AD-4790-9457-6E12ED93C07A}" presName="gear2" presStyleLbl="node1" presStyleIdx="1" presStyleCnt="3">
        <dgm:presLayoutVars>
          <dgm:chMax val="1"/>
          <dgm:bulletEnabled val="1"/>
        </dgm:presLayoutVars>
      </dgm:prSet>
      <dgm:spPr/>
      <dgm:t>
        <a:bodyPr/>
        <a:lstStyle/>
        <a:p>
          <a:endParaRPr lang="it-IT"/>
        </a:p>
      </dgm:t>
    </dgm:pt>
    <dgm:pt modelId="{F6D872C5-C011-4C1E-9396-2839FBBD3175}" type="pres">
      <dgm:prSet presAssocID="{F6A29F77-14AD-4790-9457-6E12ED93C07A}" presName="gear2srcNode" presStyleLbl="node1" presStyleIdx="1" presStyleCnt="3"/>
      <dgm:spPr/>
      <dgm:t>
        <a:bodyPr/>
        <a:lstStyle/>
        <a:p>
          <a:endParaRPr lang="it-IT"/>
        </a:p>
      </dgm:t>
    </dgm:pt>
    <dgm:pt modelId="{25A5BE01-4D53-4DF1-B389-76491CD6D6CD}" type="pres">
      <dgm:prSet presAssocID="{F6A29F77-14AD-4790-9457-6E12ED93C07A}" presName="gear2dstNode" presStyleLbl="node1" presStyleIdx="1" presStyleCnt="3"/>
      <dgm:spPr/>
      <dgm:t>
        <a:bodyPr/>
        <a:lstStyle/>
        <a:p>
          <a:endParaRPr lang="it-IT"/>
        </a:p>
      </dgm:t>
    </dgm:pt>
    <dgm:pt modelId="{105407B8-E842-4584-BEF1-CEA49C170669}" type="pres">
      <dgm:prSet presAssocID="{FBFC3422-9104-4BA8-B9E5-5314FC0D5D07}" presName="gear3" presStyleLbl="node1" presStyleIdx="2" presStyleCnt="3"/>
      <dgm:spPr/>
      <dgm:t>
        <a:bodyPr/>
        <a:lstStyle/>
        <a:p>
          <a:endParaRPr lang="it-IT"/>
        </a:p>
      </dgm:t>
    </dgm:pt>
    <dgm:pt modelId="{E2DC657D-B832-4365-9AC9-AD1F05A3D762}" type="pres">
      <dgm:prSet presAssocID="{FBFC3422-9104-4BA8-B9E5-5314FC0D5D07}" presName="gear3tx" presStyleLbl="node1" presStyleIdx="2" presStyleCnt="3">
        <dgm:presLayoutVars>
          <dgm:chMax val="1"/>
          <dgm:bulletEnabled val="1"/>
        </dgm:presLayoutVars>
      </dgm:prSet>
      <dgm:spPr/>
      <dgm:t>
        <a:bodyPr/>
        <a:lstStyle/>
        <a:p>
          <a:endParaRPr lang="it-IT"/>
        </a:p>
      </dgm:t>
    </dgm:pt>
    <dgm:pt modelId="{2617D5BA-613B-4DC5-B3E9-66B5C7DEC59F}" type="pres">
      <dgm:prSet presAssocID="{FBFC3422-9104-4BA8-B9E5-5314FC0D5D07}" presName="gear3srcNode" presStyleLbl="node1" presStyleIdx="2" presStyleCnt="3"/>
      <dgm:spPr/>
      <dgm:t>
        <a:bodyPr/>
        <a:lstStyle/>
        <a:p>
          <a:endParaRPr lang="it-IT"/>
        </a:p>
      </dgm:t>
    </dgm:pt>
    <dgm:pt modelId="{F75F76CD-59C2-4476-9266-2A1D165A4B88}" type="pres">
      <dgm:prSet presAssocID="{FBFC3422-9104-4BA8-B9E5-5314FC0D5D07}" presName="gear3dstNode" presStyleLbl="node1" presStyleIdx="2" presStyleCnt="3"/>
      <dgm:spPr/>
      <dgm:t>
        <a:bodyPr/>
        <a:lstStyle/>
        <a:p>
          <a:endParaRPr lang="it-IT"/>
        </a:p>
      </dgm:t>
    </dgm:pt>
    <dgm:pt modelId="{2FD71931-5528-4892-AD6F-9BAD0548A8FD}" type="pres">
      <dgm:prSet presAssocID="{91D227AD-62F1-4201-849C-850929B0DF6F}" presName="connector1" presStyleLbl="sibTrans2D1" presStyleIdx="0" presStyleCnt="3"/>
      <dgm:spPr/>
      <dgm:t>
        <a:bodyPr/>
        <a:lstStyle/>
        <a:p>
          <a:endParaRPr lang="it-IT"/>
        </a:p>
      </dgm:t>
    </dgm:pt>
    <dgm:pt modelId="{224BCF99-43E4-4B73-B4CD-2FD5C1D4EB77}" type="pres">
      <dgm:prSet presAssocID="{3DF3C459-8D57-4C22-A50A-8F3072440373}" presName="connector2" presStyleLbl="sibTrans2D1" presStyleIdx="1" presStyleCnt="3"/>
      <dgm:spPr/>
      <dgm:t>
        <a:bodyPr/>
        <a:lstStyle/>
        <a:p>
          <a:endParaRPr lang="it-IT"/>
        </a:p>
      </dgm:t>
    </dgm:pt>
    <dgm:pt modelId="{CBBE0E01-FDF7-47E4-B89D-445C67E09562}" type="pres">
      <dgm:prSet presAssocID="{B697E4EA-9B6C-4FE8-B034-B90CD1ACEE95}" presName="connector3" presStyleLbl="sibTrans2D1" presStyleIdx="2" presStyleCnt="3"/>
      <dgm:spPr/>
      <dgm:t>
        <a:bodyPr/>
        <a:lstStyle/>
        <a:p>
          <a:endParaRPr lang="it-IT"/>
        </a:p>
      </dgm:t>
    </dgm:pt>
  </dgm:ptLst>
  <dgm:cxnLst>
    <dgm:cxn modelId="{BFD0292F-559E-1142-8EF7-9B2032710B57}" type="presOf" srcId="{FBFC3422-9104-4BA8-B9E5-5314FC0D5D07}" destId="{F75F76CD-59C2-4476-9266-2A1D165A4B88}" srcOrd="3" destOrd="0" presId="urn:microsoft.com/office/officeart/2005/8/layout/gear1"/>
    <dgm:cxn modelId="{0B992AB4-7698-564F-B2D3-D0F17A29133C}" type="presOf" srcId="{F6A29F77-14AD-4790-9457-6E12ED93C07A}" destId="{F6D872C5-C011-4C1E-9396-2839FBBD3175}" srcOrd="1" destOrd="0" presId="urn:microsoft.com/office/officeart/2005/8/layout/gear1"/>
    <dgm:cxn modelId="{0C7F8C67-B3D4-6941-B780-4E3383C7E27D}" type="presOf" srcId="{14A14EC7-5437-403E-B2EA-D2A32EF82D6C}" destId="{DE6F1A97-8CD9-4E3F-8C4F-E9B0DE6CAD46}" srcOrd="2" destOrd="0" presId="urn:microsoft.com/office/officeart/2005/8/layout/gear1"/>
    <dgm:cxn modelId="{230C7E18-176D-6040-9B54-AA8E4AAC2E1F}" type="presOf" srcId="{F6A29F77-14AD-4790-9457-6E12ED93C07A}" destId="{25A5BE01-4D53-4DF1-B389-76491CD6D6CD}" srcOrd="2" destOrd="0" presId="urn:microsoft.com/office/officeart/2005/8/layout/gear1"/>
    <dgm:cxn modelId="{F3BC1B0F-4B0D-4280-8139-1C1C5DB89007}" srcId="{49507C9C-7016-4967-9F14-9966CD6A3E85}" destId="{F6A29F77-14AD-4790-9457-6E12ED93C07A}" srcOrd="1" destOrd="0" parTransId="{3CD31C03-E73F-4473-801A-FA3332EDF484}" sibTransId="{3DF3C459-8D57-4C22-A50A-8F3072440373}"/>
    <dgm:cxn modelId="{B6CE6EF8-1F67-9D4D-8966-D1431712A6AE}" type="presOf" srcId="{14A14EC7-5437-403E-B2EA-D2A32EF82D6C}" destId="{3353CAF4-B359-4B26-B7E0-CFA3187A6D64}" srcOrd="1" destOrd="0" presId="urn:microsoft.com/office/officeart/2005/8/layout/gear1"/>
    <dgm:cxn modelId="{83241D61-47AE-43CE-B5BE-DDB42CCF7A7E}" srcId="{49507C9C-7016-4967-9F14-9966CD6A3E85}" destId="{1F6BF37A-509A-4750-B7E9-52D5F0228616}" srcOrd="3" destOrd="0" parTransId="{6B0D40C7-D14A-41F8-BD62-C74478C5D80C}" sibTransId="{B50CC401-CCDD-4F1B-8A8D-98261D53AC3E}"/>
    <dgm:cxn modelId="{74A60087-DC7E-D347-A441-2884614AEA5C}" type="presOf" srcId="{3DF3C459-8D57-4C22-A50A-8F3072440373}" destId="{224BCF99-43E4-4B73-B4CD-2FD5C1D4EB77}" srcOrd="0" destOrd="0" presId="urn:microsoft.com/office/officeart/2005/8/layout/gear1"/>
    <dgm:cxn modelId="{2680C494-3791-7547-8C37-94F13D06E6DB}" type="presOf" srcId="{14A14EC7-5437-403E-B2EA-D2A32EF82D6C}" destId="{2D4DE750-B514-491E-815D-767FC7440E35}" srcOrd="0" destOrd="0" presId="urn:microsoft.com/office/officeart/2005/8/layout/gear1"/>
    <dgm:cxn modelId="{3CF26465-C009-224D-8F09-59675475BE36}" type="presOf" srcId="{FBFC3422-9104-4BA8-B9E5-5314FC0D5D07}" destId="{105407B8-E842-4584-BEF1-CEA49C170669}" srcOrd="0" destOrd="0" presId="urn:microsoft.com/office/officeart/2005/8/layout/gear1"/>
    <dgm:cxn modelId="{2763C0CE-06CC-144A-9C64-43E8844225EF}" type="presOf" srcId="{49507C9C-7016-4967-9F14-9966CD6A3E85}" destId="{802D59A3-7230-463E-AD4C-724565832286}" srcOrd="0" destOrd="0" presId="urn:microsoft.com/office/officeart/2005/8/layout/gear1"/>
    <dgm:cxn modelId="{5B6D3D62-9986-4640-84AE-CC5E4AC2AB30}" type="presOf" srcId="{91D227AD-62F1-4201-849C-850929B0DF6F}" destId="{2FD71931-5528-4892-AD6F-9BAD0548A8FD}" srcOrd="0" destOrd="0" presId="urn:microsoft.com/office/officeart/2005/8/layout/gear1"/>
    <dgm:cxn modelId="{87B74E44-29E2-4476-BD18-BB6F86CF7E26}" srcId="{49507C9C-7016-4967-9F14-9966CD6A3E85}" destId="{FBFC3422-9104-4BA8-B9E5-5314FC0D5D07}" srcOrd="2" destOrd="0" parTransId="{D4DF983A-719E-43C9-869C-8A8AC068E453}" sibTransId="{B697E4EA-9B6C-4FE8-B034-B90CD1ACEE95}"/>
    <dgm:cxn modelId="{72EE1784-8F1B-444B-AF1D-12DD6BE918DA}" srcId="{49507C9C-7016-4967-9F14-9966CD6A3E85}" destId="{14A14EC7-5437-403E-B2EA-D2A32EF82D6C}" srcOrd="0" destOrd="0" parTransId="{CD10F9DA-D3C7-45D2-84FE-9CBCF79F99B9}" sibTransId="{91D227AD-62F1-4201-849C-850929B0DF6F}"/>
    <dgm:cxn modelId="{CFE17386-564B-E64E-8578-DFF2B53F3F24}" type="presOf" srcId="{FBFC3422-9104-4BA8-B9E5-5314FC0D5D07}" destId="{E2DC657D-B832-4365-9AC9-AD1F05A3D762}" srcOrd="1" destOrd="0" presId="urn:microsoft.com/office/officeart/2005/8/layout/gear1"/>
    <dgm:cxn modelId="{4CBBCE50-0D0F-C94E-ABAD-4A656B5483A6}" type="presOf" srcId="{FBFC3422-9104-4BA8-B9E5-5314FC0D5D07}" destId="{2617D5BA-613B-4DC5-B3E9-66B5C7DEC59F}" srcOrd="2" destOrd="0" presId="urn:microsoft.com/office/officeart/2005/8/layout/gear1"/>
    <dgm:cxn modelId="{EEE0C784-20F9-F343-BB14-1820A8B8C6B3}" type="presOf" srcId="{F6A29F77-14AD-4790-9457-6E12ED93C07A}" destId="{A62B5400-344A-46C3-8B8A-C83C2ADD7D53}" srcOrd="0" destOrd="0" presId="urn:microsoft.com/office/officeart/2005/8/layout/gear1"/>
    <dgm:cxn modelId="{7BC292AC-0C9F-494D-8EA3-96F0DE614FBB}" type="presOf" srcId="{B697E4EA-9B6C-4FE8-B034-B90CD1ACEE95}" destId="{CBBE0E01-FDF7-47E4-B89D-445C67E09562}" srcOrd="0" destOrd="0" presId="urn:microsoft.com/office/officeart/2005/8/layout/gear1"/>
    <dgm:cxn modelId="{0F94F52B-6FC6-9B44-8576-EFE4508B9BF8}" type="presParOf" srcId="{802D59A3-7230-463E-AD4C-724565832286}" destId="{2D4DE750-B514-491E-815D-767FC7440E35}" srcOrd="0" destOrd="0" presId="urn:microsoft.com/office/officeart/2005/8/layout/gear1"/>
    <dgm:cxn modelId="{243701B4-FDCC-DA4C-976F-F4ACCB4B8FB8}" type="presParOf" srcId="{802D59A3-7230-463E-AD4C-724565832286}" destId="{3353CAF4-B359-4B26-B7E0-CFA3187A6D64}" srcOrd="1" destOrd="0" presId="urn:microsoft.com/office/officeart/2005/8/layout/gear1"/>
    <dgm:cxn modelId="{DFBB8C0E-2A97-4546-8C25-E8885ECF5E8C}" type="presParOf" srcId="{802D59A3-7230-463E-AD4C-724565832286}" destId="{DE6F1A97-8CD9-4E3F-8C4F-E9B0DE6CAD46}" srcOrd="2" destOrd="0" presId="urn:microsoft.com/office/officeart/2005/8/layout/gear1"/>
    <dgm:cxn modelId="{B91AEB12-768B-CB44-B525-2B7525C545AC}" type="presParOf" srcId="{802D59A3-7230-463E-AD4C-724565832286}" destId="{A62B5400-344A-46C3-8B8A-C83C2ADD7D53}" srcOrd="3" destOrd="0" presId="urn:microsoft.com/office/officeart/2005/8/layout/gear1"/>
    <dgm:cxn modelId="{27C5A960-7BDD-1A48-93EB-E72E4C36E82D}" type="presParOf" srcId="{802D59A3-7230-463E-AD4C-724565832286}" destId="{F6D872C5-C011-4C1E-9396-2839FBBD3175}" srcOrd="4" destOrd="0" presId="urn:microsoft.com/office/officeart/2005/8/layout/gear1"/>
    <dgm:cxn modelId="{303E0CF8-9991-7146-930E-3DF71B3A32AB}" type="presParOf" srcId="{802D59A3-7230-463E-AD4C-724565832286}" destId="{25A5BE01-4D53-4DF1-B389-76491CD6D6CD}" srcOrd="5" destOrd="0" presId="urn:microsoft.com/office/officeart/2005/8/layout/gear1"/>
    <dgm:cxn modelId="{A583AC8A-BDC8-144A-9853-FB5D3CF660BE}" type="presParOf" srcId="{802D59A3-7230-463E-AD4C-724565832286}" destId="{105407B8-E842-4584-BEF1-CEA49C170669}" srcOrd="6" destOrd="0" presId="urn:microsoft.com/office/officeart/2005/8/layout/gear1"/>
    <dgm:cxn modelId="{70E4202A-46EA-D743-8590-2E3BE04CB344}" type="presParOf" srcId="{802D59A3-7230-463E-AD4C-724565832286}" destId="{E2DC657D-B832-4365-9AC9-AD1F05A3D762}" srcOrd="7" destOrd="0" presId="urn:microsoft.com/office/officeart/2005/8/layout/gear1"/>
    <dgm:cxn modelId="{7D6CF12C-3571-8E42-ADF2-47149C332F17}" type="presParOf" srcId="{802D59A3-7230-463E-AD4C-724565832286}" destId="{2617D5BA-613B-4DC5-B3E9-66B5C7DEC59F}" srcOrd="8" destOrd="0" presId="urn:microsoft.com/office/officeart/2005/8/layout/gear1"/>
    <dgm:cxn modelId="{EC6F67E7-509A-4942-A4C1-9B4D1AD1245B}" type="presParOf" srcId="{802D59A3-7230-463E-AD4C-724565832286}" destId="{F75F76CD-59C2-4476-9266-2A1D165A4B88}" srcOrd="9" destOrd="0" presId="urn:microsoft.com/office/officeart/2005/8/layout/gear1"/>
    <dgm:cxn modelId="{1B08DF45-00A3-8F45-9349-335FE116C40C}" type="presParOf" srcId="{802D59A3-7230-463E-AD4C-724565832286}" destId="{2FD71931-5528-4892-AD6F-9BAD0548A8FD}" srcOrd="10" destOrd="0" presId="urn:microsoft.com/office/officeart/2005/8/layout/gear1"/>
    <dgm:cxn modelId="{A25CDB68-9FD0-A94A-8FCA-493557C73697}" type="presParOf" srcId="{802D59A3-7230-463E-AD4C-724565832286}" destId="{224BCF99-43E4-4B73-B4CD-2FD5C1D4EB77}" srcOrd="11" destOrd="0" presId="urn:microsoft.com/office/officeart/2005/8/layout/gear1"/>
    <dgm:cxn modelId="{21805ACB-0F08-2B46-B579-459FCA56A0A8}" type="presParOf" srcId="{802D59A3-7230-463E-AD4C-724565832286}" destId="{CBBE0E01-FDF7-47E4-B89D-445C67E09562}" srcOrd="12"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49507C9C-7016-4967-9F14-9966CD6A3E85}" type="doc">
      <dgm:prSet loTypeId="urn:microsoft.com/office/officeart/2005/8/layout/gear1" loCatId="process" qsTypeId="urn:microsoft.com/office/officeart/2005/8/quickstyle/simple5" qsCatId="simple" csTypeId="urn:microsoft.com/office/officeart/2005/8/colors/accent1_2" csCatId="accent1" phldr="1"/>
      <dgm:spPr/>
    </dgm:pt>
    <dgm:pt modelId="{14A14EC7-5437-403E-B2EA-D2A32EF82D6C}">
      <dgm:prSet phldrT="[Testo]"/>
      <dgm:spPr/>
      <dgm:t>
        <a:bodyPr/>
        <a:lstStyle/>
        <a:p>
          <a:r>
            <a:rPr lang="it-IT" dirty="0" smtClean="0"/>
            <a:t> DCT</a:t>
          </a:r>
        </a:p>
      </dgm:t>
    </dgm:pt>
    <dgm:pt modelId="{CD10F9DA-D3C7-45D2-84FE-9CBCF79F99B9}" type="parTrans" cxnId="{72EE1784-8F1B-444B-AF1D-12DD6BE918DA}">
      <dgm:prSet/>
      <dgm:spPr/>
      <dgm:t>
        <a:bodyPr/>
        <a:lstStyle/>
        <a:p>
          <a:endParaRPr lang="it-IT"/>
        </a:p>
      </dgm:t>
    </dgm:pt>
    <dgm:pt modelId="{91D227AD-62F1-4201-849C-850929B0DF6F}" type="sibTrans" cxnId="{72EE1784-8F1B-444B-AF1D-12DD6BE918DA}">
      <dgm:prSet/>
      <dgm:spPr/>
      <dgm:t>
        <a:bodyPr/>
        <a:lstStyle/>
        <a:p>
          <a:endParaRPr lang="it-IT"/>
        </a:p>
      </dgm:t>
    </dgm:pt>
    <dgm:pt modelId="{FBFC3422-9104-4BA8-B9E5-5314FC0D5D07}">
      <dgm:prSet phldrT="[Testo]"/>
      <dgm:spPr/>
      <dgm:t>
        <a:bodyPr/>
        <a:lstStyle/>
        <a:p>
          <a:r>
            <a:rPr lang="it-IT" dirty="0" smtClean="0"/>
            <a:t> </a:t>
          </a:r>
          <a:endParaRPr lang="it-IT" dirty="0"/>
        </a:p>
      </dgm:t>
    </dgm:pt>
    <dgm:pt modelId="{B697E4EA-9B6C-4FE8-B034-B90CD1ACEE95}" type="sibTrans" cxnId="{87B74E44-29E2-4476-BD18-BB6F86CF7E26}">
      <dgm:prSet/>
      <dgm:spPr/>
      <dgm:t>
        <a:bodyPr/>
        <a:lstStyle/>
        <a:p>
          <a:endParaRPr lang="it-IT"/>
        </a:p>
      </dgm:t>
    </dgm:pt>
    <dgm:pt modelId="{D4DF983A-719E-43C9-869C-8A8AC068E453}" type="parTrans" cxnId="{87B74E44-29E2-4476-BD18-BB6F86CF7E26}">
      <dgm:prSet/>
      <dgm:spPr/>
      <dgm:t>
        <a:bodyPr/>
        <a:lstStyle/>
        <a:p>
          <a:endParaRPr lang="it-IT"/>
        </a:p>
      </dgm:t>
    </dgm:pt>
    <dgm:pt modelId="{F6A29F77-14AD-4790-9457-6E12ED93C07A}">
      <dgm:prSet phldrT="[Testo]"/>
      <dgm:spPr/>
      <dgm:t>
        <a:bodyPr/>
        <a:lstStyle/>
        <a:p>
          <a:r>
            <a:rPr lang="it-IT" dirty="0" smtClean="0"/>
            <a:t> </a:t>
          </a:r>
          <a:endParaRPr lang="it-IT" dirty="0"/>
        </a:p>
      </dgm:t>
    </dgm:pt>
    <dgm:pt modelId="{3DF3C459-8D57-4C22-A50A-8F3072440373}" type="sibTrans" cxnId="{F3BC1B0F-4B0D-4280-8139-1C1C5DB89007}">
      <dgm:prSet/>
      <dgm:spPr/>
      <dgm:t>
        <a:bodyPr/>
        <a:lstStyle/>
        <a:p>
          <a:endParaRPr lang="it-IT"/>
        </a:p>
      </dgm:t>
    </dgm:pt>
    <dgm:pt modelId="{3CD31C03-E73F-4473-801A-FA3332EDF484}" type="parTrans" cxnId="{F3BC1B0F-4B0D-4280-8139-1C1C5DB89007}">
      <dgm:prSet/>
      <dgm:spPr/>
      <dgm:t>
        <a:bodyPr/>
        <a:lstStyle/>
        <a:p>
          <a:endParaRPr lang="it-IT"/>
        </a:p>
      </dgm:t>
    </dgm:pt>
    <dgm:pt modelId="{1F6BF37A-509A-4750-B7E9-52D5F0228616}">
      <dgm:prSet phldrT="[Testo]"/>
      <dgm:spPr/>
      <dgm:t>
        <a:bodyPr/>
        <a:lstStyle/>
        <a:p>
          <a:endParaRPr lang="it-IT" dirty="0"/>
        </a:p>
      </dgm:t>
    </dgm:pt>
    <dgm:pt modelId="{6B0D40C7-D14A-41F8-BD62-C74478C5D80C}" type="parTrans" cxnId="{83241D61-47AE-43CE-B5BE-DDB42CCF7A7E}">
      <dgm:prSet/>
      <dgm:spPr/>
      <dgm:t>
        <a:bodyPr/>
        <a:lstStyle/>
        <a:p>
          <a:endParaRPr lang="it-IT"/>
        </a:p>
      </dgm:t>
    </dgm:pt>
    <dgm:pt modelId="{B50CC401-CCDD-4F1B-8A8D-98261D53AC3E}" type="sibTrans" cxnId="{83241D61-47AE-43CE-B5BE-DDB42CCF7A7E}">
      <dgm:prSet/>
      <dgm:spPr/>
      <dgm:t>
        <a:bodyPr/>
        <a:lstStyle/>
        <a:p>
          <a:endParaRPr lang="it-IT"/>
        </a:p>
      </dgm:t>
    </dgm:pt>
    <dgm:pt modelId="{802D59A3-7230-463E-AD4C-724565832286}" type="pres">
      <dgm:prSet presAssocID="{49507C9C-7016-4967-9F14-9966CD6A3E85}" presName="composite" presStyleCnt="0">
        <dgm:presLayoutVars>
          <dgm:chMax val="3"/>
          <dgm:animLvl val="lvl"/>
          <dgm:resizeHandles val="exact"/>
        </dgm:presLayoutVars>
      </dgm:prSet>
      <dgm:spPr/>
    </dgm:pt>
    <dgm:pt modelId="{2D4DE750-B514-491E-815D-767FC7440E35}" type="pres">
      <dgm:prSet presAssocID="{14A14EC7-5437-403E-B2EA-D2A32EF82D6C}" presName="gear1" presStyleLbl="node1" presStyleIdx="0" presStyleCnt="3">
        <dgm:presLayoutVars>
          <dgm:chMax val="1"/>
          <dgm:bulletEnabled val="1"/>
        </dgm:presLayoutVars>
      </dgm:prSet>
      <dgm:spPr/>
      <dgm:t>
        <a:bodyPr/>
        <a:lstStyle/>
        <a:p>
          <a:endParaRPr lang="it-IT"/>
        </a:p>
      </dgm:t>
    </dgm:pt>
    <dgm:pt modelId="{3353CAF4-B359-4B26-B7E0-CFA3187A6D64}" type="pres">
      <dgm:prSet presAssocID="{14A14EC7-5437-403E-B2EA-D2A32EF82D6C}" presName="gear1srcNode" presStyleLbl="node1" presStyleIdx="0" presStyleCnt="3"/>
      <dgm:spPr/>
      <dgm:t>
        <a:bodyPr/>
        <a:lstStyle/>
        <a:p>
          <a:endParaRPr lang="it-IT"/>
        </a:p>
      </dgm:t>
    </dgm:pt>
    <dgm:pt modelId="{DE6F1A97-8CD9-4E3F-8C4F-E9B0DE6CAD46}" type="pres">
      <dgm:prSet presAssocID="{14A14EC7-5437-403E-B2EA-D2A32EF82D6C}" presName="gear1dstNode" presStyleLbl="node1" presStyleIdx="0" presStyleCnt="3"/>
      <dgm:spPr/>
      <dgm:t>
        <a:bodyPr/>
        <a:lstStyle/>
        <a:p>
          <a:endParaRPr lang="it-IT"/>
        </a:p>
      </dgm:t>
    </dgm:pt>
    <dgm:pt modelId="{A62B5400-344A-46C3-8B8A-C83C2ADD7D53}" type="pres">
      <dgm:prSet presAssocID="{F6A29F77-14AD-4790-9457-6E12ED93C07A}" presName="gear2" presStyleLbl="node1" presStyleIdx="1" presStyleCnt="3">
        <dgm:presLayoutVars>
          <dgm:chMax val="1"/>
          <dgm:bulletEnabled val="1"/>
        </dgm:presLayoutVars>
      </dgm:prSet>
      <dgm:spPr/>
      <dgm:t>
        <a:bodyPr/>
        <a:lstStyle/>
        <a:p>
          <a:endParaRPr lang="it-IT"/>
        </a:p>
      </dgm:t>
    </dgm:pt>
    <dgm:pt modelId="{F6D872C5-C011-4C1E-9396-2839FBBD3175}" type="pres">
      <dgm:prSet presAssocID="{F6A29F77-14AD-4790-9457-6E12ED93C07A}" presName="gear2srcNode" presStyleLbl="node1" presStyleIdx="1" presStyleCnt="3"/>
      <dgm:spPr/>
      <dgm:t>
        <a:bodyPr/>
        <a:lstStyle/>
        <a:p>
          <a:endParaRPr lang="it-IT"/>
        </a:p>
      </dgm:t>
    </dgm:pt>
    <dgm:pt modelId="{25A5BE01-4D53-4DF1-B389-76491CD6D6CD}" type="pres">
      <dgm:prSet presAssocID="{F6A29F77-14AD-4790-9457-6E12ED93C07A}" presName="gear2dstNode" presStyleLbl="node1" presStyleIdx="1" presStyleCnt="3"/>
      <dgm:spPr/>
      <dgm:t>
        <a:bodyPr/>
        <a:lstStyle/>
        <a:p>
          <a:endParaRPr lang="it-IT"/>
        </a:p>
      </dgm:t>
    </dgm:pt>
    <dgm:pt modelId="{105407B8-E842-4584-BEF1-CEA49C170669}" type="pres">
      <dgm:prSet presAssocID="{FBFC3422-9104-4BA8-B9E5-5314FC0D5D07}" presName="gear3" presStyleLbl="node1" presStyleIdx="2" presStyleCnt="3"/>
      <dgm:spPr/>
      <dgm:t>
        <a:bodyPr/>
        <a:lstStyle/>
        <a:p>
          <a:endParaRPr lang="it-IT"/>
        </a:p>
      </dgm:t>
    </dgm:pt>
    <dgm:pt modelId="{E2DC657D-B832-4365-9AC9-AD1F05A3D762}" type="pres">
      <dgm:prSet presAssocID="{FBFC3422-9104-4BA8-B9E5-5314FC0D5D07}" presName="gear3tx" presStyleLbl="node1" presStyleIdx="2" presStyleCnt="3">
        <dgm:presLayoutVars>
          <dgm:chMax val="1"/>
          <dgm:bulletEnabled val="1"/>
        </dgm:presLayoutVars>
      </dgm:prSet>
      <dgm:spPr/>
      <dgm:t>
        <a:bodyPr/>
        <a:lstStyle/>
        <a:p>
          <a:endParaRPr lang="it-IT"/>
        </a:p>
      </dgm:t>
    </dgm:pt>
    <dgm:pt modelId="{2617D5BA-613B-4DC5-B3E9-66B5C7DEC59F}" type="pres">
      <dgm:prSet presAssocID="{FBFC3422-9104-4BA8-B9E5-5314FC0D5D07}" presName="gear3srcNode" presStyleLbl="node1" presStyleIdx="2" presStyleCnt="3"/>
      <dgm:spPr/>
      <dgm:t>
        <a:bodyPr/>
        <a:lstStyle/>
        <a:p>
          <a:endParaRPr lang="it-IT"/>
        </a:p>
      </dgm:t>
    </dgm:pt>
    <dgm:pt modelId="{F75F76CD-59C2-4476-9266-2A1D165A4B88}" type="pres">
      <dgm:prSet presAssocID="{FBFC3422-9104-4BA8-B9E5-5314FC0D5D07}" presName="gear3dstNode" presStyleLbl="node1" presStyleIdx="2" presStyleCnt="3"/>
      <dgm:spPr/>
      <dgm:t>
        <a:bodyPr/>
        <a:lstStyle/>
        <a:p>
          <a:endParaRPr lang="it-IT"/>
        </a:p>
      </dgm:t>
    </dgm:pt>
    <dgm:pt modelId="{2FD71931-5528-4892-AD6F-9BAD0548A8FD}" type="pres">
      <dgm:prSet presAssocID="{91D227AD-62F1-4201-849C-850929B0DF6F}" presName="connector1" presStyleLbl="sibTrans2D1" presStyleIdx="0" presStyleCnt="3"/>
      <dgm:spPr/>
      <dgm:t>
        <a:bodyPr/>
        <a:lstStyle/>
        <a:p>
          <a:endParaRPr lang="it-IT"/>
        </a:p>
      </dgm:t>
    </dgm:pt>
    <dgm:pt modelId="{224BCF99-43E4-4B73-B4CD-2FD5C1D4EB77}" type="pres">
      <dgm:prSet presAssocID="{3DF3C459-8D57-4C22-A50A-8F3072440373}" presName="connector2" presStyleLbl="sibTrans2D1" presStyleIdx="1" presStyleCnt="3"/>
      <dgm:spPr/>
      <dgm:t>
        <a:bodyPr/>
        <a:lstStyle/>
        <a:p>
          <a:endParaRPr lang="it-IT"/>
        </a:p>
      </dgm:t>
    </dgm:pt>
    <dgm:pt modelId="{CBBE0E01-FDF7-47E4-B89D-445C67E09562}" type="pres">
      <dgm:prSet presAssocID="{B697E4EA-9B6C-4FE8-B034-B90CD1ACEE95}" presName="connector3" presStyleLbl="sibTrans2D1" presStyleIdx="2" presStyleCnt="3"/>
      <dgm:spPr/>
      <dgm:t>
        <a:bodyPr/>
        <a:lstStyle/>
        <a:p>
          <a:endParaRPr lang="it-IT"/>
        </a:p>
      </dgm:t>
    </dgm:pt>
  </dgm:ptLst>
  <dgm:cxnLst>
    <dgm:cxn modelId="{1E2AB546-0E85-D240-8D1B-92A423A82570}" type="presOf" srcId="{49507C9C-7016-4967-9F14-9966CD6A3E85}" destId="{802D59A3-7230-463E-AD4C-724565832286}" srcOrd="0" destOrd="0" presId="urn:microsoft.com/office/officeart/2005/8/layout/gear1"/>
    <dgm:cxn modelId="{C197DA09-4C87-EC44-B82C-F6CD6B3D080E}" type="presOf" srcId="{F6A29F77-14AD-4790-9457-6E12ED93C07A}" destId="{F6D872C5-C011-4C1E-9396-2839FBBD3175}" srcOrd="1" destOrd="0" presId="urn:microsoft.com/office/officeart/2005/8/layout/gear1"/>
    <dgm:cxn modelId="{E19F6D22-005D-3E4D-B735-590BFD761C02}" type="presOf" srcId="{FBFC3422-9104-4BA8-B9E5-5314FC0D5D07}" destId="{F75F76CD-59C2-4476-9266-2A1D165A4B88}" srcOrd="3" destOrd="0" presId="urn:microsoft.com/office/officeart/2005/8/layout/gear1"/>
    <dgm:cxn modelId="{5F63B092-A24E-2345-A5CC-401888B61258}" type="presOf" srcId="{3DF3C459-8D57-4C22-A50A-8F3072440373}" destId="{224BCF99-43E4-4B73-B4CD-2FD5C1D4EB77}" srcOrd="0" destOrd="0" presId="urn:microsoft.com/office/officeart/2005/8/layout/gear1"/>
    <dgm:cxn modelId="{E7A136A5-70C2-704E-985B-CD9A6CD26A9F}" type="presOf" srcId="{F6A29F77-14AD-4790-9457-6E12ED93C07A}" destId="{25A5BE01-4D53-4DF1-B389-76491CD6D6CD}" srcOrd="2" destOrd="0" presId="urn:microsoft.com/office/officeart/2005/8/layout/gear1"/>
    <dgm:cxn modelId="{B716D9F8-0202-4544-AE51-99F2B2DB5980}" type="presOf" srcId="{91D227AD-62F1-4201-849C-850929B0DF6F}" destId="{2FD71931-5528-4892-AD6F-9BAD0548A8FD}" srcOrd="0" destOrd="0" presId="urn:microsoft.com/office/officeart/2005/8/layout/gear1"/>
    <dgm:cxn modelId="{C1292EE2-F81A-4A40-BCD3-388A7001DCB3}" type="presOf" srcId="{14A14EC7-5437-403E-B2EA-D2A32EF82D6C}" destId="{2D4DE750-B514-491E-815D-767FC7440E35}" srcOrd="0" destOrd="0" presId="urn:microsoft.com/office/officeart/2005/8/layout/gear1"/>
    <dgm:cxn modelId="{7E3AC81D-5E97-4B41-B9A3-28B8FAA1FFF9}" type="presOf" srcId="{B697E4EA-9B6C-4FE8-B034-B90CD1ACEE95}" destId="{CBBE0E01-FDF7-47E4-B89D-445C67E09562}" srcOrd="0" destOrd="0" presId="urn:microsoft.com/office/officeart/2005/8/layout/gear1"/>
    <dgm:cxn modelId="{0873062E-8CD6-E04B-BCBE-2B871A3092E7}" type="presOf" srcId="{FBFC3422-9104-4BA8-B9E5-5314FC0D5D07}" destId="{2617D5BA-613B-4DC5-B3E9-66B5C7DEC59F}" srcOrd="2" destOrd="0" presId="urn:microsoft.com/office/officeart/2005/8/layout/gear1"/>
    <dgm:cxn modelId="{505780E8-3CA7-B94E-A457-BDA9385367F2}" type="presOf" srcId="{14A14EC7-5437-403E-B2EA-D2A32EF82D6C}" destId="{3353CAF4-B359-4B26-B7E0-CFA3187A6D64}" srcOrd="1" destOrd="0" presId="urn:microsoft.com/office/officeart/2005/8/layout/gear1"/>
    <dgm:cxn modelId="{F3BC1B0F-4B0D-4280-8139-1C1C5DB89007}" srcId="{49507C9C-7016-4967-9F14-9966CD6A3E85}" destId="{F6A29F77-14AD-4790-9457-6E12ED93C07A}" srcOrd="1" destOrd="0" parTransId="{3CD31C03-E73F-4473-801A-FA3332EDF484}" sibTransId="{3DF3C459-8D57-4C22-A50A-8F3072440373}"/>
    <dgm:cxn modelId="{239970AB-6095-BA42-8B27-10D4F733589B}" type="presOf" srcId="{F6A29F77-14AD-4790-9457-6E12ED93C07A}" destId="{A62B5400-344A-46C3-8B8A-C83C2ADD7D53}" srcOrd="0" destOrd="0" presId="urn:microsoft.com/office/officeart/2005/8/layout/gear1"/>
    <dgm:cxn modelId="{83241D61-47AE-43CE-B5BE-DDB42CCF7A7E}" srcId="{49507C9C-7016-4967-9F14-9966CD6A3E85}" destId="{1F6BF37A-509A-4750-B7E9-52D5F0228616}" srcOrd="3" destOrd="0" parTransId="{6B0D40C7-D14A-41F8-BD62-C74478C5D80C}" sibTransId="{B50CC401-CCDD-4F1B-8A8D-98261D53AC3E}"/>
    <dgm:cxn modelId="{EB5327F0-4CA0-F049-9695-347CED308EC5}" type="presOf" srcId="{14A14EC7-5437-403E-B2EA-D2A32EF82D6C}" destId="{DE6F1A97-8CD9-4E3F-8C4F-E9B0DE6CAD46}" srcOrd="2" destOrd="0" presId="urn:microsoft.com/office/officeart/2005/8/layout/gear1"/>
    <dgm:cxn modelId="{B3D23F09-EEAA-9A4A-8508-586852DAFE04}" type="presOf" srcId="{FBFC3422-9104-4BA8-B9E5-5314FC0D5D07}" destId="{E2DC657D-B832-4365-9AC9-AD1F05A3D762}" srcOrd="1" destOrd="0" presId="urn:microsoft.com/office/officeart/2005/8/layout/gear1"/>
    <dgm:cxn modelId="{87B74E44-29E2-4476-BD18-BB6F86CF7E26}" srcId="{49507C9C-7016-4967-9F14-9966CD6A3E85}" destId="{FBFC3422-9104-4BA8-B9E5-5314FC0D5D07}" srcOrd="2" destOrd="0" parTransId="{D4DF983A-719E-43C9-869C-8A8AC068E453}" sibTransId="{B697E4EA-9B6C-4FE8-B034-B90CD1ACEE95}"/>
    <dgm:cxn modelId="{72EE1784-8F1B-444B-AF1D-12DD6BE918DA}" srcId="{49507C9C-7016-4967-9F14-9966CD6A3E85}" destId="{14A14EC7-5437-403E-B2EA-D2A32EF82D6C}" srcOrd="0" destOrd="0" parTransId="{CD10F9DA-D3C7-45D2-84FE-9CBCF79F99B9}" sibTransId="{91D227AD-62F1-4201-849C-850929B0DF6F}"/>
    <dgm:cxn modelId="{476F6199-C4A4-D846-9B53-4B61BFD45EA5}" type="presOf" srcId="{FBFC3422-9104-4BA8-B9E5-5314FC0D5D07}" destId="{105407B8-E842-4584-BEF1-CEA49C170669}" srcOrd="0" destOrd="0" presId="urn:microsoft.com/office/officeart/2005/8/layout/gear1"/>
    <dgm:cxn modelId="{0F817D3C-967D-8544-8042-6A818BAF359D}" type="presParOf" srcId="{802D59A3-7230-463E-AD4C-724565832286}" destId="{2D4DE750-B514-491E-815D-767FC7440E35}" srcOrd="0" destOrd="0" presId="urn:microsoft.com/office/officeart/2005/8/layout/gear1"/>
    <dgm:cxn modelId="{C76CF892-7279-FF4C-A391-1014700374BA}" type="presParOf" srcId="{802D59A3-7230-463E-AD4C-724565832286}" destId="{3353CAF4-B359-4B26-B7E0-CFA3187A6D64}" srcOrd="1" destOrd="0" presId="urn:microsoft.com/office/officeart/2005/8/layout/gear1"/>
    <dgm:cxn modelId="{45835938-B442-E84C-980B-EE2589649314}" type="presParOf" srcId="{802D59A3-7230-463E-AD4C-724565832286}" destId="{DE6F1A97-8CD9-4E3F-8C4F-E9B0DE6CAD46}" srcOrd="2" destOrd="0" presId="urn:microsoft.com/office/officeart/2005/8/layout/gear1"/>
    <dgm:cxn modelId="{5451F4B1-F254-FE47-A799-8EBCCB06B02F}" type="presParOf" srcId="{802D59A3-7230-463E-AD4C-724565832286}" destId="{A62B5400-344A-46C3-8B8A-C83C2ADD7D53}" srcOrd="3" destOrd="0" presId="urn:microsoft.com/office/officeart/2005/8/layout/gear1"/>
    <dgm:cxn modelId="{18DB56E5-F2CF-7047-91EB-DF9E67E85DEA}" type="presParOf" srcId="{802D59A3-7230-463E-AD4C-724565832286}" destId="{F6D872C5-C011-4C1E-9396-2839FBBD3175}" srcOrd="4" destOrd="0" presId="urn:microsoft.com/office/officeart/2005/8/layout/gear1"/>
    <dgm:cxn modelId="{9BEB1158-54A4-9247-88C3-56E68191EDD1}" type="presParOf" srcId="{802D59A3-7230-463E-AD4C-724565832286}" destId="{25A5BE01-4D53-4DF1-B389-76491CD6D6CD}" srcOrd="5" destOrd="0" presId="urn:microsoft.com/office/officeart/2005/8/layout/gear1"/>
    <dgm:cxn modelId="{F4C1A35A-DC10-0546-8753-D3E8FFCD67D3}" type="presParOf" srcId="{802D59A3-7230-463E-AD4C-724565832286}" destId="{105407B8-E842-4584-BEF1-CEA49C170669}" srcOrd="6" destOrd="0" presId="urn:microsoft.com/office/officeart/2005/8/layout/gear1"/>
    <dgm:cxn modelId="{B0064752-602C-3B4E-B31E-59CD7217E1FC}" type="presParOf" srcId="{802D59A3-7230-463E-AD4C-724565832286}" destId="{E2DC657D-B832-4365-9AC9-AD1F05A3D762}" srcOrd="7" destOrd="0" presId="urn:microsoft.com/office/officeart/2005/8/layout/gear1"/>
    <dgm:cxn modelId="{0B2352B4-218A-084B-AC6B-60E30A1DD277}" type="presParOf" srcId="{802D59A3-7230-463E-AD4C-724565832286}" destId="{2617D5BA-613B-4DC5-B3E9-66B5C7DEC59F}" srcOrd="8" destOrd="0" presId="urn:microsoft.com/office/officeart/2005/8/layout/gear1"/>
    <dgm:cxn modelId="{CCD657CC-163D-E247-8017-5DD1F71D1213}" type="presParOf" srcId="{802D59A3-7230-463E-AD4C-724565832286}" destId="{F75F76CD-59C2-4476-9266-2A1D165A4B88}" srcOrd="9" destOrd="0" presId="urn:microsoft.com/office/officeart/2005/8/layout/gear1"/>
    <dgm:cxn modelId="{FC832F3B-B64B-E549-B099-02C6480FC423}" type="presParOf" srcId="{802D59A3-7230-463E-AD4C-724565832286}" destId="{2FD71931-5528-4892-AD6F-9BAD0548A8FD}" srcOrd="10" destOrd="0" presId="urn:microsoft.com/office/officeart/2005/8/layout/gear1"/>
    <dgm:cxn modelId="{0E4A7379-1007-B544-9E30-E464E25703B6}" type="presParOf" srcId="{802D59A3-7230-463E-AD4C-724565832286}" destId="{224BCF99-43E4-4B73-B4CD-2FD5C1D4EB77}" srcOrd="11" destOrd="0" presId="urn:microsoft.com/office/officeart/2005/8/layout/gear1"/>
    <dgm:cxn modelId="{61A97496-9528-DE4D-B90D-79CF4CB8DD00}" type="presParOf" srcId="{802D59A3-7230-463E-AD4C-724565832286}" destId="{CBBE0E01-FDF7-47E4-B89D-445C67E09562}" srcOrd="12"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B4A6FC-39B1-294C-9E51-5E90ACE2C4D0}" type="datetimeFigureOut">
              <a:rPr lang="it-IT" smtClean="0"/>
              <a:pPr/>
              <a:t>3-09-2008</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432FD-FFCA-0D46-9CC1-D540398DBB61}" type="slidenum">
              <a:rPr lang="en-GB" smtClean="0"/>
              <a:pPr/>
              <a:t>‹n.›</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5281F-DEA4-46F6-84B2-3BA2C90D2BAB}" type="datetimeFigureOut">
              <a:rPr lang="it-IT" smtClean="0"/>
              <a:pPr/>
              <a:t>3-09-2008</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FCE00-EAE6-480C-993C-F47EEAAC1A72}" type="slidenum">
              <a:rPr lang="en-GB" smtClean="0"/>
              <a:pPr/>
              <a:t>‹n.›</a:t>
            </a:fld>
            <a:endParaRPr lang="en-GB"/>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E7BB1-71C2-44A8-B198-61B9088F0B49}" type="slidenum">
              <a:rPr lang="en-US"/>
              <a:pPr/>
              <a:t>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27757BB-BB61-8F40-A5ED-3C2848FD0555}" type="slidenum">
              <a:rPr lang="en-GB"/>
              <a:pPr/>
              <a:t>20</a:t>
            </a:fld>
            <a:endParaRPr lang="en-GB"/>
          </a:p>
        </p:txBody>
      </p:sp>
      <p:sp>
        <p:nvSpPr>
          <p:cNvPr id="57346"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1" tIns="45716" rIns="91431" bIns="45716" anchor="ctr">
            <a:prstTxWarp prst="textNoShape">
              <a:avLst/>
            </a:prstTxWarp>
          </a:bodyPr>
          <a:lstStyle/>
          <a:p>
            <a:endParaRPr lang="en-GB"/>
          </a:p>
        </p:txBody>
      </p:sp>
      <p:sp>
        <p:nvSpPr>
          <p:cNvPr id="57347" name="Text Box 3"/>
          <p:cNvSpPr txBox="1">
            <a:spLocks noGrp="1" noChangeArrowheads="1"/>
          </p:cNvSpPr>
          <p:nvPr>
            <p:ph type="body"/>
          </p:nvPr>
        </p:nvSpPr>
        <p:spPr bwMode="auto">
          <a:xfrm>
            <a:off x="914401" y="4343400"/>
            <a:ext cx="5026025" cy="411480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27757BB-BB61-8F40-A5ED-3C2848FD0555}" type="slidenum">
              <a:rPr lang="en-GB"/>
              <a:pPr/>
              <a:t>21</a:t>
            </a:fld>
            <a:endParaRPr lang="en-GB"/>
          </a:p>
        </p:txBody>
      </p:sp>
      <p:sp>
        <p:nvSpPr>
          <p:cNvPr id="57346"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1" tIns="45716" rIns="91431" bIns="45716" anchor="ctr">
            <a:prstTxWarp prst="textNoShape">
              <a:avLst/>
            </a:prstTxWarp>
          </a:bodyPr>
          <a:lstStyle/>
          <a:p>
            <a:endParaRPr lang="en-GB"/>
          </a:p>
        </p:txBody>
      </p:sp>
      <p:sp>
        <p:nvSpPr>
          <p:cNvPr id="57347" name="Text Box 3"/>
          <p:cNvSpPr txBox="1">
            <a:spLocks noGrp="1" noChangeArrowheads="1"/>
          </p:cNvSpPr>
          <p:nvPr>
            <p:ph type="body"/>
          </p:nvPr>
        </p:nvSpPr>
        <p:spPr bwMode="auto">
          <a:xfrm>
            <a:off x="914401" y="4343400"/>
            <a:ext cx="5026025" cy="4114800"/>
          </a:xfrm>
          <a:prstGeom prst="rect">
            <a:avLst/>
          </a:prstGeom>
          <a:noFill/>
          <a:ln>
            <a:round/>
            <a:headEnd/>
            <a:tailEnd/>
          </a:ln>
        </p:spPr>
        <p:txBody>
          <a:bodyPr wrap="none" anchor="ctr">
            <a:prstTxWarp prst="textNoShape">
              <a:avLst/>
            </a:prstTxWarp>
          </a:bodyPr>
          <a:lstStyle/>
          <a:p>
            <a:r>
              <a:rPr lang="en-US" sz="1400" dirty="0" smtClean="0"/>
              <a:t>Graph shows the packet error rate as a function of the time used for the pre-buffering (T</a:t>
            </a:r>
            <a:r>
              <a:rPr lang="it-IT" sz="1400" dirty="0" err="1" smtClean="0"/>
              <a:t>s</a:t>
            </a:r>
            <a:r>
              <a:rPr lang="en-US" sz="1400" dirty="0" smtClean="0"/>
              <a:t>tore). The maximum play-out delay is 15s.</a:t>
            </a:r>
            <a:r>
              <a:rPr lang="en-US" sz="1400" baseline="0" dirty="0" smtClean="0"/>
              <a:t> The residual time between play-out delay and pre-buffering is due to the </a:t>
            </a:r>
            <a:r>
              <a:rPr lang="en-US" sz="1400" baseline="0" dirty="0" err="1" smtClean="0"/>
              <a:t>interleaver</a:t>
            </a:r>
            <a:r>
              <a:rPr lang="en-US" sz="1400" baseline="0" dirty="0" smtClean="0"/>
              <a:t> depth.</a:t>
            </a:r>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E1404-7DCE-CE42-851D-60771C56BDA2}" type="slidenum">
              <a:rPr lang="en-GB"/>
              <a:pPr/>
              <a:t>22</a:t>
            </a:fld>
            <a:endParaRPr lang="en-GB"/>
          </a:p>
        </p:txBody>
      </p:sp>
      <p:sp>
        <p:nvSpPr>
          <p:cNvPr id="72706" name="Rectangle 1026"/>
          <p:cNvSpPr>
            <a:spLocks noGrp="1" noRot="1" noChangeAspect="1" noChangeArrowheads="1"/>
          </p:cNvSpPr>
          <p:nvPr>
            <p:ph type="sldImg"/>
          </p:nvPr>
        </p:nvSpPr>
        <p:spPr>
          <a:xfrm>
            <a:off x="1143000" y="685800"/>
            <a:ext cx="4572000" cy="3429000"/>
          </a:xfrm>
          <a:ln/>
        </p:spPr>
      </p:sp>
      <p:sp>
        <p:nvSpPr>
          <p:cNvPr id="72707" name="Rectangle 1027"/>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14DC512-6A48-9144-B0E8-2556BE4F94AB}" type="slidenum">
              <a:rPr lang="en-GB"/>
              <a:pPr/>
              <a:t>23</a:t>
            </a:fld>
            <a:endParaRPr lang="en-GB"/>
          </a:p>
        </p:txBody>
      </p:sp>
      <p:sp>
        <p:nvSpPr>
          <p:cNvPr id="71682" name="Rectangle 2"/>
          <p:cNvSpPr>
            <a:spLocks noGrp="1" noRot="1" noChangeAspect="1" noChangeArrowheads="1"/>
          </p:cNvSpPr>
          <p:nvPr>
            <p:ph type="sldImg"/>
          </p:nvPr>
        </p:nvSpPr>
        <p:spPr>
          <a:xfrm>
            <a:off x="1143000" y="685800"/>
            <a:ext cx="4572000" cy="3429000"/>
          </a:xfrm>
          <a:ln/>
        </p:spPr>
      </p:sp>
      <p:sp>
        <p:nvSpPr>
          <p:cNvPr id="716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a:lstStyle/>
          <a:p>
            <a:fld id="{961098E5-25AA-0D45-9AFB-F77B6DCABB12}" type="slidenum">
              <a:rPr lang="en-US"/>
              <a:pPr/>
              <a:t>24</a:t>
            </a:fld>
            <a:endParaRPr 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nvPr>
        </p:nvSpPr>
        <p:spPr bwMode="auto">
          <a:noFill/>
        </p:spPr>
        <p:txBody>
          <a:bodyPr/>
          <a:lstStyle/>
          <a:p>
            <a:pPr eaLnBrk="1" hangingPunct="1">
              <a:spcBef>
                <a:spcPct val="0"/>
              </a:spcBef>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a:lstStyle/>
          <a:p>
            <a:fld id="{4DF59940-EE79-4F49-B097-40E82A6EB0AA}" type="slidenum">
              <a:rPr lang="en-US"/>
              <a:pPr/>
              <a:t>25</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a:lstStyle/>
          <a:p>
            <a:fld id="{4DF59940-EE79-4F49-B097-40E82A6EB0AA}" type="slidenum">
              <a:rPr lang="en-US"/>
              <a:pPr/>
              <a:t>26</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a:lstStyle/>
          <a:p>
            <a:fld id="{2E82A988-A921-0143-8F83-6B8573A5EAAD}" type="slidenum">
              <a:rPr lang="en-US"/>
              <a:pPr/>
              <a:t>27</a:t>
            </a:fld>
            <a:endParaRPr 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a:lstStyle/>
          <a:p>
            <a:pPr eaLnBrk="1" hangingPunct="1">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9033F-77CD-4BC3-89F9-9CB61C4139DA}" type="slidenum">
              <a:rPr lang="en-US"/>
              <a:pPr/>
              <a:t>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err="1" smtClean="0"/>
              <a:t>Tecnologie</a:t>
            </a:r>
            <a:r>
              <a:rPr lang="en-GB" dirty="0" smtClean="0"/>
              <a:t> per la </a:t>
            </a:r>
            <a:r>
              <a:rPr lang="en-GB" dirty="0" err="1" smtClean="0"/>
              <a:t>trasmissione</a:t>
            </a:r>
            <a:r>
              <a:rPr lang="en-GB" dirty="0" smtClean="0"/>
              <a:t> </a:t>
            </a:r>
            <a:r>
              <a:rPr lang="en-GB" dirty="0" err="1" smtClean="0"/>
              <a:t>affidabile</a:t>
            </a:r>
            <a:r>
              <a:rPr lang="en-GB" baseline="0" dirty="0" smtClean="0"/>
              <a:t> </a:t>
            </a:r>
            <a:r>
              <a:rPr lang="en-GB" baseline="0" dirty="0" err="1" smtClean="0"/>
              <a:t>di</a:t>
            </a:r>
            <a:r>
              <a:rPr lang="en-GB" baseline="0" dirty="0" smtClean="0"/>
              <a:t> </a:t>
            </a:r>
            <a:r>
              <a:rPr lang="en-GB" baseline="0" dirty="0" err="1" smtClean="0"/>
              <a:t>dati</a:t>
            </a:r>
            <a:r>
              <a:rPr lang="en-GB" baseline="0" dirty="0" smtClean="0"/>
              <a:t> </a:t>
            </a:r>
            <a:r>
              <a:rPr lang="en-GB" baseline="0" dirty="0" err="1" smtClean="0"/>
              <a:t>che</a:t>
            </a:r>
            <a:r>
              <a:rPr lang="en-GB" baseline="0" dirty="0" smtClean="0"/>
              <a:t> </a:t>
            </a:r>
            <a:r>
              <a:rPr lang="en-GB" baseline="0" dirty="0" err="1" smtClean="0"/>
              <a:t>vede</a:t>
            </a:r>
            <a:r>
              <a:rPr lang="en-GB" baseline="0" dirty="0" smtClean="0"/>
              <a:t> come </a:t>
            </a:r>
            <a:r>
              <a:rPr lang="en-GB" baseline="0" dirty="0" err="1" smtClean="0"/>
              <a:t>fulcro</a:t>
            </a:r>
            <a:r>
              <a:rPr lang="en-GB" baseline="0" dirty="0" smtClean="0"/>
              <a:t> </a:t>
            </a:r>
            <a:r>
              <a:rPr lang="en-GB" baseline="0" dirty="0" err="1" smtClean="0"/>
              <a:t>della</a:t>
            </a:r>
            <a:r>
              <a:rPr lang="en-GB" baseline="0" dirty="0" smtClean="0"/>
              <a:t> </a:t>
            </a:r>
            <a:r>
              <a:rPr lang="en-GB" baseline="0" dirty="0" err="1" smtClean="0"/>
              <a:t>comunicazione</a:t>
            </a:r>
            <a:r>
              <a:rPr lang="en-GB" baseline="0" dirty="0" smtClean="0"/>
              <a:t> </a:t>
            </a:r>
            <a:r>
              <a:rPr lang="it-IT" baseline="0" dirty="0" smtClean="0"/>
              <a:t>I</a:t>
            </a:r>
            <a:r>
              <a:rPr lang="en-GB" baseline="0" dirty="0" smtClean="0"/>
              <a:t> </a:t>
            </a:r>
            <a:r>
              <a:rPr lang="en-GB" baseline="0" dirty="0" err="1" smtClean="0"/>
              <a:t>veicoli</a:t>
            </a:r>
            <a:r>
              <a:rPr lang="en-GB" baseline="0" dirty="0" smtClean="0"/>
              <a:t> </a:t>
            </a:r>
            <a:r>
              <a:rPr lang="en-GB" baseline="0" dirty="0" err="1" smtClean="0"/>
              <a:t>urbani</a:t>
            </a:r>
            <a:r>
              <a:rPr lang="en-GB" baseline="0" dirty="0" smtClean="0"/>
              <a:t> </a:t>
            </a:r>
            <a:r>
              <a:rPr lang="en-GB" baseline="0" dirty="0" err="1" smtClean="0"/>
              <a:t>che</a:t>
            </a:r>
            <a:r>
              <a:rPr lang="en-GB" baseline="0" dirty="0" smtClean="0"/>
              <a:t> </a:t>
            </a:r>
            <a:r>
              <a:rPr lang="en-GB" baseline="0" dirty="0" err="1" smtClean="0"/>
              <a:t>funzionano</a:t>
            </a:r>
            <a:r>
              <a:rPr lang="en-GB" baseline="0" dirty="0" smtClean="0"/>
              <a:t> </a:t>
            </a:r>
            <a:r>
              <a:rPr lang="en-GB" baseline="0" dirty="0" err="1" smtClean="0"/>
              <a:t>da</a:t>
            </a:r>
            <a:r>
              <a:rPr lang="en-GB" baseline="0" dirty="0" smtClean="0"/>
              <a:t> gateway </a:t>
            </a:r>
            <a:r>
              <a:rPr lang="en-GB" baseline="0" dirty="0" err="1" smtClean="0"/>
              <a:t>mobili</a:t>
            </a:r>
            <a:r>
              <a:rPr lang="en-GB" baseline="0" dirty="0" smtClean="0"/>
              <a:t>.</a:t>
            </a:r>
            <a:endParaRPr lang="en-GB" dirty="0" smtClean="0"/>
          </a:p>
          <a:p>
            <a:endParaRPr lang="en-GB" dirty="0" smtClean="0"/>
          </a:p>
          <a:p>
            <a:r>
              <a:rPr lang="en-GB" dirty="0" err="1" smtClean="0"/>
              <a:t>Collezionare</a:t>
            </a:r>
            <a:r>
              <a:rPr lang="en-GB" dirty="0" smtClean="0"/>
              <a:t> </a:t>
            </a:r>
            <a:r>
              <a:rPr lang="en-GB" dirty="0" err="1" smtClean="0"/>
              <a:t>dati</a:t>
            </a:r>
            <a:r>
              <a:rPr lang="en-GB" dirty="0" smtClean="0"/>
              <a:t> </a:t>
            </a:r>
            <a:r>
              <a:rPr lang="en-GB" dirty="0" err="1" smtClean="0"/>
              <a:t>sull’ambiente</a:t>
            </a:r>
            <a:r>
              <a:rPr lang="en-GB" dirty="0" smtClean="0"/>
              <a:t>,</a:t>
            </a:r>
            <a:r>
              <a:rPr lang="en-GB" baseline="0" dirty="0" smtClean="0"/>
              <a:t> </a:t>
            </a:r>
            <a:r>
              <a:rPr lang="en-GB" baseline="0" dirty="0" err="1" smtClean="0"/>
              <a:t>il</a:t>
            </a:r>
            <a:r>
              <a:rPr lang="en-GB" baseline="0" dirty="0" smtClean="0"/>
              <a:t> </a:t>
            </a:r>
            <a:r>
              <a:rPr lang="en-GB" baseline="0" dirty="0" err="1" smtClean="0"/>
              <a:t>traffico</a:t>
            </a:r>
            <a:r>
              <a:rPr lang="en-GB" baseline="0" dirty="0" smtClean="0"/>
              <a:t>, </a:t>
            </a:r>
            <a:r>
              <a:rPr lang="en-GB" baseline="0" dirty="0" err="1" smtClean="0"/>
              <a:t>inquinamento</a:t>
            </a:r>
            <a:r>
              <a:rPr lang="en-GB" baseline="0" dirty="0" smtClean="0"/>
              <a:t> </a:t>
            </a:r>
            <a:r>
              <a:rPr lang="en-GB" baseline="0" dirty="0" err="1" smtClean="0"/>
              <a:t>e</a:t>
            </a:r>
            <a:r>
              <a:rPr lang="en-GB" baseline="0" dirty="0" smtClean="0"/>
              <a:t> </a:t>
            </a:r>
            <a:r>
              <a:rPr lang="en-GB" baseline="0" dirty="0" err="1" smtClean="0"/>
              <a:t>trasmetterlo</a:t>
            </a:r>
            <a:r>
              <a:rPr lang="en-GB" baseline="0" dirty="0" smtClean="0"/>
              <a:t> a </a:t>
            </a:r>
            <a:r>
              <a:rPr lang="en-GB" baseline="0" dirty="0" err="1" smtClean="0"/>
              <a:t>centrali</a:t>
            </a:r>
            <a:r>
              <a:rPr lang="en-GB" baseline="0" dirty="0" smtClean="0"/>
              <a:t> operative </a:t>
            </a:r>
            <a:r>
              <a:rPr lang="en-GB" baseline="0" dirty="0" err="1" smtClean="0"/>
              <a:t>o</a:t>
            </a:r>
            <a:r>
              <a:rPr lang="en-GB" baseline="0" dirty="0" smtClean="0"/>
              <a:t> service providers</a:t>
            </a:r>
          </a:p>
          <a:p>
            <a:r>
              <a:rPr lang="en-GB" dirty="0" err="1" smtClean="0"/>
              <a:t>Riceve</a:t>
            </a:r>
            <a:r>
              <a:rPr lang="en-GB" dirty="0" smtClean="0"/>
              <a:t> </a:t>
            </a:r>
            <a:r>
              <a:rPr lang="en-GB" dirty="0" err="1" smtClean="0"/>
              <a:t>contenuti</a:t>
            </a:r>
            <a:r>
              <a:rPr lang="en-GB" dirty="0" smtClean="0"/>
              <a:t> </a:t>
            </a:r>
            <a:r>
              <a:rPr lang="en-GB" dirty="0" err="1" smtClean="0"/>
              <a:t>multimediali</a:t>
            </a:r>
            <a:r>
              <a:rPr lang="en-GB" dirty="0" smtClean="0"/>
              <a:t> per </a:t>
            </a:r>
            <a:r>
              <a:rPr lang="en-GB" dirty="0" err="1" smtClean="0"/>
              <a:t>l’intrattenimento</a:t>
            </a:r>
            <a:r>
              <a:rPr lang="en-GB" baseline="0" dirty="0" smtClean="0"/>
              <a:t> </a:t>
            </a:r>
            <a:r>
              <a:rPr lang="en-GB" baseline="0" dirty="0" err="1" smtClean="0"/>
              <a:t>e</a:t>
            </a:r>
            <a:r>
              <a:rPr lang="en-GB" baseline="0" dirty="0" smtClean="0"/>
              <a:t> </a:t>
            </a:r>
            <a:r>
              <a:rPr lang="en-GB" baseline="0" dirty="0" err="1" smtClean="0"/>
              <a:t>l’informazione</a:t>
            </a:r>
            <a:r>
              <a:rPr lang="en-GB" baseline="0" dirty="0" smtClean="0"/>
              <a:t> </a:t>
            </a:r>
            <a:r>
              <a:rPr lang="en-GB" baseline="0" dirty="0" err="1" smtClean="0"/>
              <a:t>e</a:t>
            </a:r>
            <a:r>
              <a:rPr lang="en-GB" baseline="0" dirty="0" smtClean="0"/>
              <a:t> </a:t>
            </a:r>
            <a:r>
              <a:rPr lang="en-GB" baseline="0" dirty="0" err="1" smtClean="0"/>
              <a:t>riditribuirlo</a:t>
            </a:r>
            <a:r>
              <a:rPr lang="en-GB" baseline="0" dirty="0" smtClean="0"/>
              <a:t> a </a:t>
            </a:r>
            <a:r>
              <a:rPr lang="en-GB" baseline="0" dirty="0" err="1" smtClean="0"/>
              <a:t>bordo</a:t>
            </a:r>
            <a:r>
              <a:rPr lang="en-GB" baseline="0" dirty="0" smtClean="0"/>
              <a:t> </a:t>
            </a:r>
            <a:r>
              <a:rPr lang="en-GB" baseline="0" dirty="0" err="1" smtClean="0"/>
              <a:t>o</a:t>
            </a:r>
            <a:r>
              <a:rPr lang="en-GB" baseline="0" dirty="0" smtClean="0"/>
              <a:t> in </a:t>
            </a:r>
            <a:r>
              <a:rPr lang="en-GB" baseline="0" dirty="0" err="1" smtClean="0"/>
              <a:t>prossimità</a:t>
            </a:r>
            <a:r>
              <a:rPr lang="en-GB" baseline="0" dirty="0" smtClean="0"/>
              <a:t> del </a:t>
            </a:r>
            <a:r>
              <a:rPr lang="en-GB" baseline="0" dirty="0" err="1" smtClean="0"/>
              <a:t>veicolo</a:t>
            </a:r>
            <a:endParaRPr lang="en-GB" dirty="0"/>
          </a:p>
        </p:txBody>
      </p:sp>
      <p:sp>
        <p:nvSpPr>
          <p:cNvPr id="4" name="Segnaposto numero diapositiva 3"/>
          <p:cNvSpPr>
            <a:spLocks noGrp="1"/>
          </p:cNvSpPr>
          <p:nvPr>
            <p:ph type="sldNum" sz="quarter" idx="10"/>
          </p:nvPr>
        </p:nvSpPr>
        <p:spPr/>
        <p:txBody>
          <a:bodyPr/>
          <a:lstStyle/>
          <a:p>
            <a:fld id="{269FCE00-EAE6-480C-993C-F47EEAAC1A72}"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AF660-BC53-794F-96C9-9E9D653571EA}" type="slidenum">
              <a:rPr lang="en-US"/>
              <a:pPr/>
              <a:t>10</a:t>
            </a:fld>
            <a:endParaRPr lang="en-US"/>
          </a:p>
        </p:txBody>
      </p:sp>
      <p:sp>
        <p:nvSpPr>
          <p:cNvPr id="103426" name="Rectangle 2"/>
          <p:cNvSpPr>
            <a:spLocks noGrp="1" noRot="1" noChangeAspect="1" noChangeArrowheads="1" noTextEdit="1"/>
          </p:cNvSpPr>
          <p:nvPr>
            <p:ph type="sldImg"/>
          </p:nvPr>
        </p:nvSpPr>
        <p:spPr>
          <a:xfrm>
            <a:off x="1143000" y="685800"/>
            <a:ext cx="4572000" cy="3429000"/>
          </a:xfrm>
          <a:ln/>
        </p:spPr>
      </p:sp>
      <p:sp>
        <p:nvSpPr>
          <p:cNvPr id="103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8043CF5-B551-BB47-8003-2AB285670C63}" type="slidenum">
              <a:rPr lang="en-GB"/>
              <a:pPr/>
              <a:t>11</a:t>
            </a:fld>
            <a:endParaRPr lang="en-GB"/>
          </a:p>
        </p:txBody>
      </p:sp>
      <p:sp>
        <p:nvSpPr>
          <p:cNvPr id="24577"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1" tIns="45716" rIns="91431" bIns="45716" anchor="ctr">
            <a:prstTxWarp prst="textNoShape">
              <a:avLst/>
            </a:prstTxWarp>
          </a:bodyPr>
          <a:lstStyle/>
          <a:p>
            <a:endParaRPr lang="en-GB"/>
          </a:p>
        </p:txBody>
      </p:sp>
      <p:sp>
        <p:nvSpPr>
          <p:cNvPr id="24578" name="Text Box 2"/>
          <p:cNvSpPr txBox="1">
            <a:spLocks noGrp="1" noChangeArrowheads="1"/>
          </p:cNvSpPr>
          <p:nvPr>
            <p:ph type="body"/>
          </p:nvPr>
        </p:nvSpPr>
        <p:spPr bwMode="auto">
          <a:xfrm>
            <a:off x="914401" y="4343400"/>
            <a:ext cx="5026025" cy="411480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45261-0BEF-9D40-8F69-FCF7E5D68C92}" type="slidenum">
              <a:rPr lang="en-US"/>
              <a:pPr/>
              <a:t>12</a:t>
            </a:fld>
            <a:endParaRPr lang="en-US"/>
          </a:p>
        </p:txBody>
      </p:sp>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0BEB3-3C4A-F442-A51A-A43A2E748F65}" type="slidenum">
              <a:rPr lang="en-US"/>
              <a:pPr/>
              <a:t>13</a:t>
            </a:fld>
            <a:endParaRPr lang="en-US"/>
          </a:p>
        </p:txBody>
      </p:sp>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27757BB-BB61-8F40-A5ED-3C2848FD0555}" type="slidenum">
              <a:rPr lang="en-GB"/>
              <a:pPr/>
              <a:t>18</a:t>
            </a:fld>
            <a:endParaRPr lang="en-GB"/>
          </a:p>
        </p:txBody>
      </p:sp>
      <p:sp>
        <p:nvSpPr>
          <p:cNvPr id="57346"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1" tIns="45716" rIns="91431" bIns="45716" anchor="ctr">
            <a:prstTxWarp prst="textNoShape">
              <a:avLst/>
            </a:prstTxWarp>
          </a:bodyPr>
          <a:lstStyle/>
          <a:p>
            <a:endParaRPr lang="en-GB"/>
          </a:p>
        </p:txBody>
      </p:sp>
      <p:sp>
        <p:nvSpPr>
          <p:cNvPr id="57347" name="Text Box 3"/>
          <p:cNvSpPr txBox="1">
            <a:spLocks noGrp="1" noChangeArrowheads="1"/>
          </p:cNvSpPr>
          <p:nvPr>
            <p:ph type="body"/>
          </p:nvPr>
        </p:nvSpPr>
        <p:spPr bwMode="auto">
          <a:xfrm>
            <a:off x="914401" y="4343400"/>
            <a:ext cx="5026025" cy="411480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27757BB-BB61-8F40-A5ED-3C2848FD0555}" type="slidenum">
              <a:rPr lang="en-GB"/>
              <a:pPr/>
              <a:t>19</a:t>
            </a:fld>
            <a:endParaRPr lang="en-GB"/>
          </a:p>
        </p:txBody>
      </p:sp>
      <p:sp>
        <p:nvSpPr>
          <p:cNvPr id="57346"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1" tIns="45716" rIns="91431" bIns="45716" anchor="ctr">
            <a:prstTxWarp prst="textNoShape">
              <a:avLst/>
            </a:prstTxWarp>
          </a:bodyPr>
          <a:lstStyle/>
          <a:p>
            <a:endParaRPr lang="en-GB"/>
          </a:p>
        </p:txBody>
      </p:sp>
      <p:sp>
        <p:nvSpPr>
          <p:cNvPr id="57347" name="Text Box 3"/>
          <p:cNvSpPr txBox="1">
            <a:spLocks noGrp="1" noChangeArrowheads="1"/>
          </p:cNvSpPr>
          <p:nvPr>
            <p:ph type="body"/>
          </p:nvPr>
        </p:nvSpPr>
        <p:spPr bwMode="auto">
          <a:xfrm>
            <a:off x="914401" y="4343400"/>
            <a:ext cx="5026025" cy="411480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stile</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DF5027D1-352E-EB44-B075-78F01659263D}" type="datetime1">
              <a:rPr lang="it-IT" smtClean="0"/>
              <a:pPr/>
              <a:t>3-09-2008</a:t>
            </a:fld>
            <a:endParaRPr lang="it-IT"/>
          </a:p>
        </p:txBody>
      </p:sp>
      <p:sp>
        <p:nvSpPr>
          <p:cNvPr id="2" name="Segnaposto piè di pagina 1"/>
          <p:cNvSpPr>
            <a:spLocks noGrp="1"/>
          </p:cNvSpPr>
          <p:nvPr>
            <p:ph type="ftr" sz="quarter" idx="11"/>
          </p:nvPr>
        </p:nvSpPr>
        <p:spPr/>
        <p:txBody>
          <a:bodyPr/>
          <a:lstStyle/>
          <a:p>
            <a:r>
              <a:rPr lang="it-IT" smtClean="0"/>
              <a:t>Streaming Day, Parma, September 2, 2008</a:t>
            </a:r>
            <a:endParaRPr lang="it-IT"/>
          </a:p>
        </p:txBody>
      </p:sp>
      <p:grpSp>
        <p:nvGrpSpPr>
          <p:cNvPr id="8" name="Gruppo 7"/>
          <p:cNvGrpSpPr/>
          <p:nvPr userDrawn="1"/>
        </p:nvGrpSpPr>
        <p:grpSpPr>
          <a:xfrm>
            <a:off x="7086600" y="6477000"/>
            <a:ext cx="1990621" cy="288925"/>
            <a:chOff x="7086600" y="6477000"/>
            <a:chExt cx="1990621" cy="288925"/>
          </a:xfrm>
        </p:grpSpPr>
        <p:pic>
          <p:nvPicPr>
            <p:cNvPr id="10" name="Immagine 9" descr="logoCnrGrigio.png"/>
            <p:cNvPicPr>
              <a:picLocks noChangeAspect="1"/>
            </p:cNvPicPr>
            <p:nvPr userDrawn="1"/>
          </p:nvPicPr>
          <p:blipFill>
            <a:blip r:embed="rId2">
              <a:clrChange>
                <a:clrFrom>
                  <a:srgbClr val="FFFFFF"/>
                </a:clrFrom>
                <a:clrTo>
                  <a:srgbClr val="FFFFFF">
                    <a:alpha val="0"/>
                  </a:srgbClr>
                </a:clrTo>
              </a:clrChange>
            </a:blip>
            <a:stretch>
              <a:fillRect/>
            </a:stretch>
          </p:blipFill>
          <p:spPr>
            <a:xfrm>
              <a:off x="7086600" y="6477000"/>
              <a:ext cx="345209" cy="288925"/>
            </a:xfrm>
            <a:prstGeom prst="rect">
              <a:avLst/>
            </a:prstGeom>
            <a:effectLst>
              <a:reflection blurRad="6350" stA="52000" endA="300" endPos="35000" dir="5400000" sy="-100000" algn="bl" rotWithShape="0"/>
            </a:effectLst>
            <a:scene3d>
              <a:camera prst="perspectiveContrastingRightFacing" fov="2700000">
                <a:rot lat="624000" lon="18966000" rev="216000"/>
              </a:camera>
              <a:lightRig rig="threePt" dir="t"/>
            </a:scene3d>
          </p:spPr>
        </p:pic>
        <p:sp>
          <p:nvSpPr>
            <p:cNvPr id="11" name="Rettangolo 10"/>
            <p:cNvSpPr/>
            <p:nvPr userDrawn="1"/>
          </p:nvSpPr>
          <p:spPr>
            <a:xfrm>
              <a:off x="7315200" y="6504315"/>
              <a:ext cx="1762021" cy="2616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1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National </a:t>
              </a:r>
              <a:r>
                <a:rPr lang="it-IT" sz="11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Research</a:t>
              </a:r>
              <a:r>
                <a:rPr lang="it-IT" sz="11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11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Council</a:t>
              </a:r>
              <a:endParaRPr lang="it-IT" sz="11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2723C0E-A805-2B46-87F5-98695A1EE9A6}" type="datetime1">
              <a:rPr lang="it-IT" smtClean="0"/>
              <a:pPr/>
              <a:t>3-09-2008</a:t>
            </a:fld>
            <a:endParaRPr lang="it-IT"/>
          </a:p>
        </p:txBody>
      </p:sp>
      <p:sp>
        <p:nvSpPr>
          <p:cNvPr id="5" name="Segnaposto piè di pagina 4"/>
          <p:cNvSpPr>
            <a:spLocks noGrp="1"/>
          </p:cNvSpPr>
          <p:nvPr>
            <p:ph type="ftr" sz="quarter" idx="11"/>
          </p:nvPr>
        </p:nvSpPr>
        <p:spPr/>
        <p:txBody>
          <a:bodyPr/>
          <a:lstStyle/>
          <a:p>
            <a:r>
              <a:rPr lang="it-IT" smtClean="0"/>
              <a:t>Streaming Day, Parma, September 2, 2008</a:t>
            </a:r>
            <a:endParaRPr lang="it-IT"/>
          </a:p>
        </p:txBody>
      </p:sp>
      <p:sp>
        <p:nvSpPr>
          <p:cNvPr id="6" name="Segnaposto numero diapositiva 5"/>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D36F1A8-3F7B-2640-BCD7-BC9A426D9D6F}" type="datetime1">
              <a:rPr lang="it-IT" smtClean="0"/>
              <a:pPr/>
              <a:t>3-09-2008</a:t>
            </a:fld>
            <a:endParaRPr lang="it-IT"/>
          </a:p>
        </p:txBody>
      </p:sp>
      <p:sp>
        <p:nvSpPr>
          <p:cNvPr id="5" name="Segnaposto piè di pagina 4"/>
          <p:cNvSpPr>
            <a:spLocks noGrp="1"/>
          </p:cNvSpPr>
          <p:nvPr>
            <p:ph type="ftr" sz="quarter" idx="11"/>
          </p:nvPr>
        </p:nvSpPr>
        <p:spPr/>
        <p:txBody>
          <a:bodyPr/>
          <a:lstStyle/>
          <a:p>
            <a:r>
              <a:rPr lang="it-IT" smtClean="0"/>
              <a:t>Streaming Day, Parma, September 2, 2008</a:t>
            </a:r>
            <a:endParaRPr lang="it-IT"/>
          </a:p>
        </p:txBody>
      </p:sp>
      <p:sp>
        <p:nvSpPr>
          <p:cNvPr id="6" name="Segnaposto numero diapositiva 5"/>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1042988" y="381000"/>
            <a:ext cx="7491412" cy="685800"/>
          </a:xfrm>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648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457200" y="6324600"/>
            <a:ext cx="2133600" cy="396875"/>
          </a:xfrm>
        </p:spPr>
        <p:txBody>
          <a:bodyPr/>
          <a:lstStyle>
            <a:lvl1pPr>
              <a:defRPr smtClean="0"/>
            </a:lvl1pPr>
          </a:lstStyle>
          <a:p>
            <a:fld id="{3FC3F89C-3C0D-8F40-B954-5DE8E16EFC10}" type="datetime1">
              <a:rPr lang="it-IT" smtClean="0"/>
              <a:pPr/>
              <a:t>3-09-2008</a:t>
            </a:fld>
            <a:endParaRPr lang="en-US"/>
          </a:p>
        </p:txBody>
      </p:sp>
      <p:sp>
        <p:nvSpPr>
          <p:cNvPr id="6" name="Segnaposto piè di pagina 5"/>
          <p:cNvSpPr>
            <a:spLocks noGrp="1"/>
          </p:cNvSpPr>
          <p:nvPr>
            <p:ph type="ftr" sz="quarter" idx="11"/>
          </p:nvPr>
        </p:nvSpPr>
        <p:spPr>
          <a:xfrm>
            <a:off x="3124200" y="6324600"/>
            <a:ext cx="2895600" cy="396875"/>
          </a:xfrm>
        </p:spPr>
        <p:txBody>
          <a:bodyPr/>
          <a:lstStyle>
            <a:lvl1pPr>
              <a:defRPr smtClean="0"/>
            </a:lvl1pPr>
          </a:lstStyle>
          <a:p>
            <a:r>
              <a:rPr lang="it-IT" smtClean="0"/>
              <a:t>Streaming Day, Parma, September 2, 2008</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74675" y="266700"/>
            <a:ext cx="7996238" cy="1247775"/>
          </a:xfrm>
        </p:spPr>
        <p:txBody>
          <a:bodyPr/>
          <a:lstStyle/>
          <a:p>
            <a:r>
              <a:rPr lang="it-IT" smtClean="0"/>
              <a:t>Fare clic per modificare stile</a:t>
            </a:r>
            <a:endParaRPr lang="en-GB"/>
          </a:p>
        </p:txBody>
      </p:sp>
      <p:sp>
        <p:nvSpPr>
          <p:cNvPr id="3" name="Segnaposto testo 2"/>
          <p:cNvSpPr>
            <a:spLocks noGrp="1"/>
          </p:cNvSpPr>
          <p:nvPr>
            <p:ph type="body" sz="half" idx="1"/>
          </p:nvPr>
        </p:nvSpPr>
        <p:spPr>
          <a:xfrm>
            <a:off x="566738" y="1752600"/>
            <a:ext cx="3921125" cy="4267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0263" y="1752600"/>
            <a:ext cx="3922712" cy="4267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idx="10"/>
          </p:nvPr>
        </p:nvSpPr>
        <p:spPr>
          <a:xfrm>
            <a:off x="609600" y="6245225"/>
            <a:ext cx="1976438" cy="471488"/>
          </a:xfrm>
        </p:spPr>
        <p:txBody>
          <a:bodyPr/>
          <a:lstStyle>
            <a:lvl1pPr>
              <a:defRPr smtClean="0"/>
            </a:lvl1pPr>
          </a:lstStyle>
          <a:p>
            <a:fld id="{6B62A98F-517D-684F-A607-352678A5634D}" type="datetime1">
              <a:rPr lang="it-IT" smtClean="0"/>
              <a:pPr/>
              <a:t>3-09-2008</a:t>
            </a:fld>
            <a:endParaRPr lang="en-GB"/>
          </a:p>
        </p:txBody>
      </p:sp>
      <p:sp>
        <p:nvSpPr>
          <p:cNvPr id="6" name="Segnaposto piè di pagina 5"/>
          <p:cNvSpPr>
            <a:spLocks noGrp="1"/>
          </p:cNvSpPr>
          <p:nvPr>
            <p:ph type="ftr" idx="11"/>
          </p:nvPr>
        </p:nvSpPr>
        <p:spPr>
          <a:xfrm>
            <a:off x="3124200" y="6245225"/>
            <a:ext cx="2890838" cy="471488"/>
          </a:xfrm>
        </p:spPr>
        <p:txBody>
          <a:bodyPr/>
          <a:lstStyle>
            <a:lvl1pPr>
              <a:defRPr/>
            </a:lvl1pPr>
          </a:lstStyle>
          <a:p>
            <a:r>
              <a:rPr lang="it-IT" smtClean="0"/>
              <a:t>Streaming Day, Parma, September 2, 2008</a:t>
            </a:r>
            <a:endParaRPr lang="en-GB"/>
          </a:p>
        </p:txBody>
      </p:sp>
      <p:sp>
        <p:nvSpPr>
          <p:cNvPr id="7" name="Segnaposto numero diapositiva 6"/>
          <p:cNvSpPr>
            <a:spLocks noGrp="1"/>
          </p:cNvSpPr>
          <p:nvPr>
            <p:ph type="sldNum" idx="12"/>
          </p:nvPr>
        </p:nvSpPr>
        <p:spPr>
          <a:xfrm>
            <a:off x="6553200" y="6245225"/>
            <a:ext cx="1976438" cy="471488"/>
          </a:xfrm>
          <a:prstGeom prst="rect">
            <a:avLst/>
          </a:prstGeom>
        </p:spPr>
        <p:txBody>
          <a:bodyPr/>
          <a:lstStyle>
            <a:lvl1pPr>
              <a:defRPr smtClean="0"/>
            </a:lvl1pPr>
          </a:lstStyle>
          <a:p>
            <a:fld id="{B545019D-8C24-E647-BF85-AD09950998DF}"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stile</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BC545D6D-7664-1341-82C3-D0E088998922}" type="datetime1">
              <a:rPr lang="it-IT" smtClean="0"/>
              <a:pPr/>
              <a:t>3-09-2008</a:t>
            </a:fld>
            <a:endParaRPr lang="it-IT"/>
          </a:p>
        </p:txBody>
      </p:sp>
      <p:sp>
        <p:nvSpPr>
          <p:cNvPr id="19" name="Segnaposto piè di pagina 18"/>
          <p:cNvSpPr>
            <a:spLocks noGrp="1"/>
          </p:cNvSpPr>
          <p:nvPr>
            <p:ph type="ftr" sz="quarter" idx="11"/>
          </p:nvPr>
        </p:nvSpPr>
        <p:spPr>
          <a:xfrm>
            <a:off x="2895600" y="6477000"/>
            <a:ext cx="3429000" cy="288925"/>
          </a:xfrm>
        </p:spPr>
        <p:txBody>
          <a:bodyPr/>
          <a:lstStyle>
            <a:lvl1pPr algn="ctr">
              <a:defRPr/>
            </a:lvl1pPr>
          </a:lstStyle>
          <a:p>
            <a:r>
              <a:rPr lang="it-IT" smtClean="0"/>
              <a:t>Streaming Day, Parma, September 2, 2008</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sp>
        <p:nvSpPr>
          <p:cNvPr id="19" name="Segnaposto data 18"/>
          <p:cNvSpPr>
            <a:spLocks noGrp="1"/>
          </p:cNvSpPr>
          <p:nvPr>
            <p:ph type="dt" sz="half" idx="10"/>
          </p:nvPr>
        </p:nvSpPr>
        <p:spPr/>
        <p:txBody>
          <a:bodyPr/>
          <a:lstStyle/>
          <a:p>
            <a:fld id="{263E5C69-8735-5048-9119-921D8EDF32E0}" type="datetime1">
              <a:rPr lang="it-IT" smtClean="0"/>
              <a:pPr/>
              <a:t>3-09-2008</a:t>
            </a:fld>
            <a:endParaRPr lang="it-IT"/>
          </a:p>
        </p:txBody>
      </p:sp>
      <p:sp>
        <p:nvSpPr>
          <p:cNvPr id="11" name="Segnaposto piè di pagina 10"/>
          <p:cNvSpPr>
            <a:spLocks noGrp="1"/>
          </p:cNvSpPr>
          <p:nvPr>
            <p:ph type="ftr" sz="quarter" idx="11"/>
          </p:nvPr>
        </p:nvSpPr>
        <p:spPr/>
        <p:txBody>
          <a:bodyPr/>
          <a:lstStyle/>
          <a:p>
            <a:r>
              <a:rPr lang="it-IT" smtClean="0"/>
              <a:t>Streaming Day, Parma, September 2, 2008</a:t>
            </a:r>
            <a:endParaRPr lang="it-IT"/>
          </a:p>
        </p:txBody>
      </p:sp>
      <p:sp>
        <p:nvSpPr>
          <p:cNvPr id="16" name="Segnaposto numero diapositiva 15"/>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stile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stile</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00D50EEB-2B96-4C43-8277-9B48079DD95A}" type="datetime1">
              <a:rPr lang="it-IT" smtClean="0"/>
              <a:pPr/>
              <a:t>3-09-2008</a:t>
            </a:fld>
            <a:endParaRPr lang="it-IT"/>
          </a:p>
        </p:txBody>
      </p:sp>
      <p:sp>
        <p:nvSpPr>
          <p:cNvPr id="10" name="Segnaposto piè di pagina 9"/>
          <p:cNvSpPr>
            <a:spLocks noGrp="1"/>
          </p:cNvSpPr>
          <p:nvPr>
            <p:ph type="ftr" sz="quarter" idx="11"/>
          </p:nvPr>
        </p:nvSpPr>
        <p:spPr/>
        <p:txBody>
          <a:bodyPr/>
          <a:lstStyle/>
          <a:p>
            <a:r>
              <a:rPr lang="it-IT" smtClean="0"/>
              <a:t>Streaming Day, Parma, September 2, 2008</a:t>
            </a:r>
            <a:endParaRPr lang="it-IT"/>
          </a:p>
        </p:txBody>
      </p:sp>
      <p:sp>
        <p:nvSpPr>
          <p:cNvPr id="31" name="Segnaposto numero diapositiva 30"/>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stile</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E6235FEB-CC6C-F442-90E2-2C3CA690A230}" type="datetime1">
              <a:rPr lang="it-IT" smtClean="0"/>
              <a:pPr/>
              <a:t>3-09-2008</a:t>
            </a:fld>
            <a:endParaRPr lang="it-IT"/>
          </a:p>
        </p:txBody>
      </p:sp>
      <p:sp>
        <p:nvSpPr>
          <p:cNvPr id="6" name="Segnaposto piè di pagina 5"/>
          <p:cNvSpPr>
            <a:spLocks noGrp="1"/>
          </p:cNvSpPr>
          <p:nvPr>
            <p:ph type="ftr" sz="quarter" idx="11"/>
          </p:nvPr>
        </p:nvSpPr>
        <p:spPr/>
        <p:txBody>
          <a:bodyPr/>
          <a:lstStyle/>
          <a:p>
            <a:r>
              <a:rPr lang="it-IT" smtClean="0"/>
              <a:t>Streaming Day, Parma, September 2, 2008</a:t>
            </a:r>
            <a:endParaRPr lang="it-IT"/>
          </a:p>
        </p:txBody>
      </p:sp>
      <p:sp>
        <p:nvSpPr>
          <p:cNvPr id="7" name="Segnaposto numero diapositiva 6"/>
          <p:cNvSpPr>
            <a:spLocks noGrp="1"/>
          </p:cNvSpPr>
          <p:nvPr>
            <p:ph type="sldNum" sz="quarter" idx="12"/>
          </p:nvPr>
        </p:nvSpPr>
        <p:spPr>
          <a:xfrm>
            <a:off x="8229600" y="6477000"/>
            <a:ext cx="762000" cy="246888"/>
          </a:xfrm>
          <a:prstGeom prst="rect">
            <a:avLst/>
          </a:prstGeom>
        </p:spPr>
        <p:txBody>
          <a:bodyPr/>
          <a:lstStyle/>
          <a:p>
            <a:fld id="{3CE82E55-D5F9-410B-AAA3-F4818F2407AB}"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stile</a:t>
            </a:r>
            <a:endParaRPr kumimoji="0" lang="en-US"/>
          </a:p>
        </p:txBody>
      </p:sp>
      <p:sp>
        <p:nvSpPr>
          <p:cNvPr id="12" name="Segnaposto data 11"/>
          <p:cNvSpPr>
            <a:spLocks noGrp="1"/>
          </p:cNvSpPr>
          <p:nvPr>
            <p:ph type="dt" sz="half" idx="10"/>
          </p:nvPr>
        </p:nvSpPr>
        <p:spPr/>
        <p:txBody>
          <a:bodyPr/>
          <a:lstStyle/>
          <a:p>
            <a:fld id="{775B2393-61F5-2348-821F-5A61AC3FEEED}" type="datetime1">
              <a:rPr lang="it-IT" smtClean="0"/>
              <a:pPr/>
              <a:t>3-09-2008</a:t>
            </a:fld>
            <a:endParaRPr lang="it-IT"/>
          </a:p>
        </p:txBody>
      </p:sp>
      <p:sp>
        <p:nvSpPr>
          <p:cNvPr id="21" name="Segnaposto piè di pagina 20"/>
          <p:cNvSpPr>
            <a:spLocks noGrp="1"/>
          </p:cNvSpPr>
          <p:nvPr>
            <p:ph type="ftr" sz="quarter" idx="11"/>
          </p:nvPr>
        </p:nvSpPr>
        <p:spPr/>
        <p:txBody>
          <a:bodyPr/>
          <a:lstStyle/>
          <a:p>
            <a:r>
              <a:rPr lang="it-IT" smtClean="0"/>
              <a:t>Streaming Day, Parma, September 2, 2008</a:t>
            </a:r>
            <a:endParaRPr lang="it-IT"/>
          </a:p>
        </p:txBody>
      </p:sp>
      <p:sp>
        <p:nvSpPr>
          <p:cNvPr id="6" name="Segnaposto numero diapositiva 5"/>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CDA66F03-3176-0743-9189-CF6DB15D6112}" type="datetime1">
              <a:rPr lang="it-IT" smtClean="0"/>
              <a:pPr/>
              <a:t>3-09-2008</a:t>
            </a:fld>
            <a:endParaRPr lang="it-IT"/>
          </a:p>
        </p:txBody>
      </p:sp>
      <p:sp>
        <p:nvSpPr>
          <p:cNvPr id="24" name="Segnaposto piè di pagina 23"/>
          <p:cNvSpPr>
            <a:spLocks noGrp="1"/>
          </p:cNvSpPr>
          <p:nvPr>
            <p:ph type="ftr" sz="quarter" idx="11"/>
          </p:nvPr>
        </p:nvSpPr>
        <p:spPr/>
        <p:txBody>
          <a:bodyPr/>
          <a:lstStyle/>
          <a:p>
            <a:r>
              <a:rPr lang="it-IT" smtClean="0"/>
              <a:t>Streaming Day, Parma, September 2, 2008</a:t>
            </a:r>
            <a:endParaRPr lang="it-IT"/>
          </a:p>
        </p:txBody>
      </p:sp>
      <p:sp>
        <p:nvSpPr>
          <p:cNvPr id="7" name="Segnaposto numero diapositiva 6"/>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stile</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CEA8A21D-4B90-6646-A693-9371C1FD8EC0}" type="datetime1">
              <a:rPr lang="it-IT" smtClean="0"/>
              <a:pPr/>
              <a:t>3-09-2008</a:t>
            </a:fld>
            <a:endParaRPr lang="it-IT"/>
          </a:p>
        </p:txBody>
      </p:sp>
      <p:sp>
        <p:nvSpPr>
          <p:cNvPr id="29" name="Segnaposto piè di pagina 28"/>
          <p:cNvSpPr>
            <a:spLocks noGrp="1"/>
          </p:cNvSpPr>
          <p:nvPr>
            <p:ph type="ftr" sz="quarter" idx="11"/>
          </p:nvPr>
        </p:nvSpPr>
        <p:spPr/>
        <p:txBody>
          <a:bodyPr/>
          <a:lstStyle/>
          <a:p>
            <a:r>
              <a:rPr lang="it-IT" smtClean="0"/>
              <a:t>Streaming Day, Parma, September 2, 2008</a:t>
            </a:r>
            <a:endParaRPr lang="it-IT"/>
          </a:p>
        </p:txBody>
      </p:sp>
      <p:sp>
        <p:nvSpPr>
          <p:cNvPr id="7" name="Segnaposto numero diapositiva 6"/>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DA2C725E-6DC8-4D42-970F-01CF99EBC18F}" type="datetime1">
              <a:rPr lang="it-IT" smtClean="0"/>
              <a:pPr/>
              <a:t>3-09-2008</a:t>
            </a:fld>
            <a:endParaRPr lang="it-IT"/>
          </a:p>
        </p:txBody>
      </p:sp>
      <p:sp>
        <p:nvSpPr>
          <p:cNvPr id="5" name="Segnaposto piè di pagina 4"/>
          <p:cNvSpPr>
            <a:spLocks noGrp="1"/>
          </p:cNvSpPr>
          <p:nvPr>
            <p:ph type="ftr" sz="quarter" idx="11"/>
          </p:nvPr>
        </p:nvSpPr>
        <p:spPr/>
        <p:txBody>
          <a:bodyPr/>
          <a:lstStyle/>
          <a:p>
            <a:r>
              <a:rPr lang="it-IT" smtClean="0"/>
              <a:t>Streaming Day, Parma, September 2, 2008</a:t>
            </a:r>
            <a:endParaRPr lang="it-IT"/>
          </a:p>
        </p:txBody>
      </p:sp>
      <p:sp>
        <p:nvSpPr>
          <p:cNvPr id="31" name="Segnaposto numero diapositiva 30"/>
          <p:cNvSpPr>
            <a:spLocks noGrp="1"/>
          </p:cNvSpPr>
          <p:nvPr>
            <p:ph type="sldNum" sz="quarter" idx="12"/>
          </p:nvPr>
        </p:nvSpPr>
        <p:spPr>
          <a:xfrm>
            <a:off x="8229600" y="6477000"/>
            <a:ext cx="762000" cy="244475"/>
          </a:xfrm>
          <a:prstGeom prst="rect">
            <a:avLst/>
          </a:prstGeom>
        </p:spPr>
        <p:txBody>
          <a:bodyPr/>
          <a:lstStyle/>
          <a:p>
            <a:fld id="{3CE82E55-D5F9-410B-AAA3-F4818F2407AB}"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stile</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dirty="0" smtClean="0"/>
              <a:t>Fare clic per modificare gli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11" name="Segnaposto data 10"/>
          <p:cNvSpPr>
            <a:spLocks noGrp="1"/>
          </p:cNvSpPr>
          <p:nvPr>
            <p:ph type="dt" sz="half" idx="2"/>
          </p:nvPr>
        </p:nvSpPr>
        <p:spPr>
          <a:xfrm>
            <a:off x="381000" y="64770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16543D5-61A7-304E-90D8-1472D18A124B}" type="datetime1">
              <a:rPr lang="it-IT" smtClean="0"/>
              <a:pPr/>
              <a:t>3-09-2008</a:t>
            </a:fld>
            <a:endParaRPr lang="it-IT" dirty="0"/>
          </a:p>
        </p:txBody>
      </p:sp>
      <p:sp>
        <p:nvSpPr>
          <p:cNvPr id="28" name="Segnaposto piè di pagina 27"/>
          <p:cNvSpPr>
            <a:spLocks noGrp="1"/>
          </p:cNvSpPr>
          <p:nvPr>
            <p:ph type="ftr" sz="quarter" idx="3"/>
          </p:nvPr>
        </p:nvSpPr>
        <p:spPr>
          <a:xfrm>
            <a:off x="2895600" y="6477000"/>
            <a:ext cx="3352800" cy="288925"/>
          </a:xfrm>
          <a:prstGeom prst="rect">
            <a:avLst/>
          </a:prstGeom>
        </p:spPr>
        <p:txBody>
          <a:bodyPr vert="horz"/>
          <a:lstStyle>
            <a:lvl1pPr algn="ctr" eaLnBrk="1" latinLnBrk="0" hangingPunct="1">
              <a:defRPr kumimoji="0" sz="1200">
                <a:solidFill>
                  <a:schemeClr val="accent1">
                    <a:shade val="75000"/>
                  </a:schemeClr>
                </a:solidFill>
              </a:defRPr>
            </a:lvl1pPr>
          </a:lstStyle>
          <a:p>
            <a:r>
              <a:rPr lang="it-IT" smtClean="0"/>
              <a:t>Streaming Day, Parma, September 2, 2008</a:t>
            </a:r>
            <a:endParaRPr lang="it-IT" dirty="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stile</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nvGrpSpPr>
          <p:cNvPr id="15" name="Gruppo 14"/>
          <p:cNvGrpSpPr/>
          <p:nvPr userDrawn="1"/>
        </p:nvGrpSpPr>
        <p:grpSpPr>
          <a:xfrm>
            <a:off x="7086600" y="6477000"/>
            <a:ext cx="1990621" cy="288925"/>
            <a:chOff x="7086600" y="6477000"/>
            <a:chExt cx="1990621" cy="288925"/>
          </a:xfrm>
        </p:grpSpPr>
        <p:pic>
          <p:nvPicPr>
            <p:cNvPr id="13" name="Immagine 12" descr="logoCnrGrigio.png"/>
            <p:cNvPicPr>
              <a:picLocks noChangeAspect="1"/>
            </p:cNvPicPr>
            <p:nvPr userDrawn="1"/>
          </p:nvPicPr>
          <p:blipFill>
            <a:blip r:embed="rId15">
              <a:clrChange>
                <a:clrFrom>
                  <a:srgbClr val="FFFFFF"/>
                </a:clrFrom>
                <a:clrTo>
                  <a:srgbClr val="FFFFFF">
                    <a:alpha val="0"/>
                  </a:srgbClr>
                </a:clrTo>
              </a:clrChange>
            </a:blip>
            <a:stretch>
              <a:fillRect/>
            </a:stretch>
          </p:blipFill>
          <p:spPr>
            <a:xfrm>
              <a:off x="7086600" y="6477000"/>
              <a:ext cx="345209" cy="288925"/>
            </a:xfrm>
            <a:prstGeom prst="rect">
              <a:avLst/>
            </a:prstGeom>
            <a:effectLst>
              <a:reflection blurRad="6350" stA="52000" endA="300" endPos="35000" dir="5400000" sy="-100000" algn="bl" rotWithShape="0"/>
            </a:effectLst>
            <a:scene3d>
              <a:camera prst="perspectiveContrastingRightFacing" fov="2700000">
                <a:rot lat="624000" lon="18966000" rev="216000"/>
              </a:camera>
              <a:lightRig rig="threePt" dir="t"/>
            </a:scene3d>
          </p:spPr>
        </p:pic>
        <p:sp>
          <p:nvSpPr>
            <p:cNvPr id="14" name="Rettangolo 13"/>
            <p:cNvSpPr/>
            <p:nvPr userDrawn="1"/>
          </p:nvSpPr>
          <p:spPr>
            <a:xfrm>
              <a:off x="7315200" y="6504315"/>
              <a:ext cx="1762021" cy="2616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1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National </a:t>
              </a:r>
              <a:r>
                <a:rPr lang="it-IT" sz="11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Research</a:t>
              </a:r>
              <a:r>
                <a:rPr lang="it-IT" sz="11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11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Council</a:t>
              </a:r>
              <a:endParaRPr lang="it-IT" sz="11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df"/></Relationships>
</file>

<file path=ppt/slides/_rels/slide13.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d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5"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4" Type="http://schemas.openxmlformats.org/officeDocument/2006/relationships/image" Target="../media/image36.jpeg"/><Relationship Id="rId4" Type="http://schemas.openxmlformats.org/officeDocument/2006/relationships/image" Target="../media/image34.jpeg"/><Relationship Id="rId7" Type="http://schemas.openxmlformats.org/officeDocument/2006/relationships/diagramLayout" Target="../diagrams/layout1.xml"/><Relationship Id="rId11" Type="http://schemas.openxmlformats.org/officeDocument/2006/relationships/diagramLayout" Target="../diagrams/layout2.xml"/><Relationship Id="rId1" Type="http://schemas.openxmlformats.org/officeDocument/2006/relationships/slideLayout" Target="../slideLayouts/slideLayout2.xml"/><Relationship Id="rId6" Type="http://schemas.openxmlformats.org/officeDocument/2006/relationships/diagramData" Target="../diagrams/data1.xml"/><Relationship Id="rId16" Type="http://schemas.openxmlformats.org/officeDocument/2006/relationships/diagramLayout" Target="../diagrams/layout3.xml"/><Relationship Id="rId8" Type="http://schemas.openxmlformats.org/officeDocument/2006/relationships/diagramQuickStyle" Target="../diagrams/quickStyle1.xml"/><Relationship Id="rId13" Type="http://schemas.openxmlformats.org/officeDocument/2006/relationships/diagramColors" Target="../diagrams/colors2.xml"/><Relationship Id="rId10" Type="http://schemas.openxmlformats.org/officeDocument/2006/relationships/diagramData" Target="../diagrams/data2.xml"/><Relationship Id="rId5" Type="http://schemas.openxmlformats.org/officeDocument/2006/relationships/image" Target="../media/image35.jpeg"/><Relationship Id="rId15" Type="http://schemas.openxmlformats.org/officeDocument/2006/relationships/diagramData" Target="../diagrams/data3.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4.xml"/><Relationship Id="rId9" Type="http://schemas.openxmlformats.org/officeDocument/2006/relationships/diagramColors" Target="../diagrams/colors1.xml"/><Relationship Id="rId3" Type="http://schemas.openxmlformats.org/officeDocument/2006/relationships/image" Target="../media/image33.jpeg"/><Relationship Id="rId18"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6" Type="http://schemas.openxmlformats.org/officeDocument/2006/relationships/image" Target="../media/image40.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eg"/><Relationship Id="rId5"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hyperlink" Target="mailto:erina.ferro@isti.cnr.it" TargetMode="External"/><Relationship Id="rId3" Type="http://schemas.openxmlformats.org/officeDocument/2006/relationships/hyperlink" Target="mailto:alberto.gotta@isti.cnr.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7.jpeg"/><Relationship Id="rId7" Type="http://schemas.openxmlformats.org/officeDocument/2006/relationships/image" Target="../media/image10.jpeg"/><Relationship Id="rId11"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9.jpeg"/><Relationship Id="rId8" Type="http://schemas.openxmlformats.org/officeDocument/2006/relationships/image" Target="../media/image11.jpeg"/><Relationship Id="rId13" Type="http://schemas.openxmlformats.org/officeDocument/2006/relationships/image" Target="../media/image16.png"/><Relationship Id="rId10" Type="http://schemas.openxmlformats.org/officeDocument/2006/relationships/image" Target="../media/image13.gif"/><Relationship Id="rId5" Type="http://schemas.openxmlformats.org/officeDocument/2006/relationships/image" Target="../media/image8.jpeg"/><Relationship Id="rId12" Type="http://schemas.openxmlformats.org/officeDocument/2006/relationships/image" Target="../media/image15.jpeg"/><Relationship Id="rId2" Type="http://schemas.openxmlformats.org/officeDocument/2006/relationships/image" Target="../media/image5.jpeg"/><Relationship Id="rId9" Type="http://schemas.openxmlformats.org/officeDocument/2006/relationships/image" Target="../media/image12.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6.png"/><Relationship Id="rId5" Type="http://schemas.openxmlformats.org/officeDocument/2006/relationships/image" Target="../media/image19.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8.jpe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2590800"/>
          </a:xfrm>
        </p:spPr>
        <p:txBody>
          <a:bodyPr>
            <a:normAutofit fontScale="90000"/>
          </a:bodyPr>
          <a:lstStyle/>
          <a:p>
            <a:pPr algn="ctr"/>
            <a:r>
              <a:rPr lang="en-US" sz="5400" b="1" i="1" dirty="0" smtClean="0">
                <a:solidFill>
                  <a:srgbClr val="0000FF"/>
                </a:solidFill>
              </a:rPr>
              <a:t>	CNR ICT Department</a:t>
            </a:r>
            <a:br>
              <a:rPr lang="en-US" sz="5400" b="1" i="1" dirty="0" smtClean="0">
                <a:solidFill>
                  <a:srgbClr val="0000FF"/>
                </a:solidFill>
              </a:rPr>
            </a:br>
            <a:r>
              <a:rPr lang="en-US" sz="4889" b="1" i="1" dirty="0" smtClean="0">
                <a:solidFill>
                  <a:srgbClr val="FF0000"/>
                </a:solidFill>
              </a:rPr>
              <a:t>IST</a:t>
            </a:r>
            <a:r>
              <a:rPr lang="en-US" sz="4800" b="1" i="1" dirty="0" smtClean="0">
                <a:solidFill>
                  <a:srgbClr val="FF0000"/>
                </a:solidFill>
              </a:rPr>
              <a:t>I Institute</a:t>
            </a:r>
            <a:r>
              <a:rPr lang="en-US" sz="4800" b="1" i="1" dirty="0" smtClean="0">
                <a:solidFill>
                  <a:schemeClr val="accent2"/>
                </a:solidFill>
              </a:rPr>
              <a:t/>
            </a:r>
            <a:br>
              <a:rPr lang="en-US" sz="4800" b="1" i="1" dirty="0" smtClean="0">
                <a:solidFill>
                  <a:schemeClr val="accent2"/>
                </a:solidFill>
              </a:rPr>
            </a:br>
            <a:r>
              <a:rPr lang="en-US" sz="4444" b="1" i="1" dirty="0" smtClean="0">
                <a:solidFill>
                  <a:schemeClr val="accent2"/>
                </a:solidFill>
              </a:rPr>
              <a:t>CNR Research area, </a:t>
            </a:r>
            <a:r>
              <a:rPr lang="en-US" sz="4444" b="1" i="1" dirty="0" err="1" smtClean="0">
                <a:solidFill>
                  <a:schemeClr val="accent2"/>
                </a:solidFill>
              </a:rPr>
              <a:t>pisa</a:t>
            </a:r>
            <a:r>
              <a:rPr lang="en-US" sz="4444" b="1" i="1" dirty="0" smtClean="0">
                <a:solidFill>
                  <a:schemeClr val="accent2"/>
                </a:solidFill>
              </a:rPr>
              <a:t>, </a:t>
            </a:r>
            <a:r>
              <a:rPr lang="en-US" sz="4444" b="1" i="1" dirty="0" err="1" smtClean="0">
                <a:solidFill>
                  <a:schemeClr val="accent2"/>
                </a:solidFill>
              </a:rPr>
              <a:t>italy</a:t>
            </a:r>
            <a:r>
              <a:rPr lang="en-US" sz="4800" b="1" i="1" dirty="0" smtClean="0">
                <a:solidFill>
                  <a:schemeClr val="accent2"/>
                </a:solidFill>
              </a:rPr>
              <a:t/>
            </a:r>
            <a:br>
              <a:rPr lang="en-US" sz="4800" b="1" i="1" dirty="0" smtClean="0">
                <a:solidFill>
                  <a:schemeClr val="accent2"/>
                </a:solidFill>
              </a:rPr>
            </a:br>
            <a:r>
              <a:rPr lang="en-US" dirty="0"/>
              <a:t/>
            </a:r>
            <a:br>
              <a:rPr lang="en-US" dirty="0"/>
            </a:br>
            <a:endParaRPr lang="en-US" dirty="0"/>
          </a:p>
        </p:txBody>
      </p:sp>
      <p:sp>
        <p:nvSpPr>
          <p:cNvPr id="2051" name="Rectangle 3"/>
          <p:cNvSpPr>
            <a:spLocks noGrp="1" noChangeArrowheads="1"/>
          </p:cNvSpPr>
          <p:nvPr>
            <p:ph type="subTitle" idx="1"/>
          </p:nvPr>
        </p:nvSpPr>
        <p:spPr>
          <a:xfrm>
            <a:off x="1828800" y="3581400"/>
            <a:ext cx="6400800" cy="1600200"/>
          </a:xfrm>
          <a:effectLst/>
        </p:spPr>
        <p:txBody>
          <a:bodyPr>
            <a:normAutofit lnSpcReduction="10000"/>
          </a:bodyPr>
          <a:lstStyle/>
          <a:p>
            <a:r>
              <a:rPr lang="en-US" sz="3200" b="1" i="1" cap="all" dirty="0" smtClean="0">
                <a:solidFill>
                  <a:schemeClr val="accent2"/>
                </a:solidFill>
                <a:effectLst>
                  <a:reflection blurRad="6350" stA="55000" endA="300" endPos="45500" dir="5400000" sy="-100000" algn="bl" rotWithShape="0"/>
                </a:effectLst>
                <a:latin typeface="+mj-lt"/>
                <a:ea typeface="+mj-ea"/>
                <a:cs typeface="+mj-cs"/>
              </a:rPr>
              <a:t>Dr. </a:t>
            </a:r>
            <a:r>
              <a:rPr lang="en-US" sz="3200" b="1" i="1" cap="all" dirty="0" err="1" smtClean="0">
                <a:solidFill>
                  <a:schemeClr val="accent2"/>
                </a:solidFill>
                <a:effectLst>
                  <a:reflection blurRad="6350" stA="55000" endA="300" endPos="45500" dir="5400000" sy="-100000" algn="bl" rotWithShape="0"/>
                </a:effectLst>
                <a:latin typeface="+mj-lt"/>
                <a:ea typeface="+mj-ea"/>
                <a:cs typeface="+mj-cs"/>
              </a:rPr>
              <a:t>Erina</a:t>
            </a:r>
            <a:r>
              <a:rPr lang="en-US" sz="3200" b="1" i="1" cap="all" dirty="0" smtClean="0">
                <a:solidFill>
                  <a:schemeClr val="accent2"/>
                </a:solidFill>
                <a:effectLst>
                  <a:reflection blurRad="6350" stA="55000" endA="300" endPos="45500" dir="5400000" sy="-100000" algn="bl" rotWithShape="0"/>
                </a:effectLst>
                <a:latin typeface="+mj-lt"/>
                <a:ea typeface="+mj-ea"/>
                <a:cs typeface="+mj-cs"/>
              </a:rPr>
              <a:t> Ferro</a:t>
            </a:r>
          </a:p>
          <a:p>
            <a:r>
              <a:rPr lang="en-US" sz="2800" i="1" dirty="0" err="1" smtClean="0">
                <a:solidFill>
                  <a:srgbClr val="0000FF"/>
                </a:solidFill>
                <a:effectLst>
                  <a:reflection blurRad="6350" stA="55000" endA="300" endPos="45500" dir="5400000" sy="-100000" algn="bl" rotWithShape="0"/>
                </a:effectLst>
              </a:rPr>
              <a:t>Erina.Ferro@isti.cnr.it</a:t>
            </a:r>
            <a:endParaRPr lang="en-US" sz="2800" i="1" dirty="0" smtClean="0">
              <a:solidFill>
                <a:srgbClr val="0000FF"/>
              </a:solidFill>
              <a:effectLst>
                <a:reflection blurRad="6350" stA="55000" endA="300" endPos="45500" dir="5400000" sy="-100000" algn="bl" rotWithShape="0"/>
              </a:effectLst>
            </a:endParaRPr>
          </a:p>
          <a:p>
            <a:pPr>
              <a:spcAft>
                <a:spcPts val="1200"/>
              </a:spcAft>
            </a:pPr>
            <a:r>
              <a:rPr lang="en-US" sz="2800" i="1" dirty="0" err="1" smtClean="0">
                <a:solidFill>
                  <a:srgbClr val="0000FF"/>
                </a:solidFill>
                <a:effectLst>
                  <a:reflection blurRad="6350" stA="55000" endA="300" endPos="45500" dir="5400000" sy="-100000" algn="bl" rotWithShape="0"/>
                </a:effectLst>
              </a:rPr>
              <a:t>www.isti.cnr.it</a:t>
            </a:r>
            <a:endParaRPr lang="en-US" sz="2800" i="1" dirty="0" smtClean="0">
              <a:solidFill>
                <a:srgbClr val="0000FF"/>
              </a:solidFill>
              <a:effectLst>
                <a:reflection blurRad="6350" stA="55000" endA="300" endPos="45500" dir="5400000" sy="-100000" algn="bl" rotWithShape="0"/>
              </a:effectLst>
            </a:endParaRPr>
          </a:p>
        </p:txBody>
      </p:sp>
      <p:pic>
        <p:nvPicPr>
          <p:cNvPr id="8" name="Immagine 7" descr="logoCnrGrigio.png"/>
          <p:cNvPicPr>
            <a:picLocks noChangeAspect="1"/>
          </p:cNvPicPr>
          <p:nvPr/>
        </p:nvPicPr>
        <p:blipFill>
          <a:blip r:embed="rId3">
            <a:clrChange>
              <a:clrFrom>
                <a:srgbClr val="FFFFFF"/>
              </a:clrFrom>
              <a:clrTo>
                <a:srgbClr val="FFFFFF">
                  <a:alpha val="0"/>
                </a:srgbClr>
              </a:clrTo>
            </a:clrChange>
          </a:blip>
          <a:stretch>
            <a:fillRect/>
          </a:stretch>
        </p:blipFill>
        <p:spPr>
          <a:xfrm>
            <a:off x="101600" y="304800"/>
            <a:ext cx="1727200" cy="1445591"/>
          </a:xfrm>
          <a:prstGeom prst="rect">
            <a:avLst/>
          </a:prstGeom>
          <a:effectLst>
            <a:reflection blurRad="6350" stA="52000" endA="300" endPos="35000" dir="5400000" sy="-100000" algn="bl" rotWithShape="0"/>
          </a:effectLst>
          <a:scene3d>
            <a:camera prst="perspectiveContrastingRightFacing" fov="2700000">
              <a:rot lat="624000" lon="18966000" rev="216000"/>
            </a:camera>
            <a:lightRig rig="threePt" dir="t"/>
          </a:scene3d>
        </p:spPr>
      </p:pic>
      <p:pic>
        <p:nvPicPr>
          <p:cNvPr id="13" name="Immagine 12" descr="Senza titolo1.png"/>
          <p:cNvPicPr>
            <a:picLocks noChangeAspect="1"/>
          </p:cNvPicPr>
          <p:nvPr/>
        </p:nvPicPr>
        <p:blipFill>
          <a:blip r:embed="rId4">
            <a:duotone>
              <a:schemeClr val="accent6">
                <a:shade val="45000"/>
                <a:satMod val="135000"/>
              </a:schemeClr>
              <a:prstClr val="white"/>
            </a:duotone>
          </a:blip>
          <a:stretch>
            <a:fillRect/>
          </a:stretch>
        </p:blipFill>
        <p:spPr>
          <a:xfrm>
            <a:off x="5943600" y="3810699"/>
            <a:ext cx="2819400" cy="1370901"/>
          </a:xfrm>
          <a:prstGeom prst="rect">
            <a:avLst/>
          </a:prstGeom>
          <a:noFill/>
          <a:ln>
            <a:noFill/>
          </a:ln>
          <a:effectLst/>
        </p:spPr>
      </p:pic>
      <p:sp>
        <p:nvSpPr>
          <p:cNvPr id="6" name="Segnaposto piè di pagina 5"/>
          <p:cNvSpPr>
            <a:spLocks noGrp="1"/>
          </p:cNvSpPr>
          <p:nvPr>
            <p:ph type="ftr" sz="quarter" idx="11"/>
          </p:nvPr>
        </p:nvSpPr>
        <p:spPr/>
        <p:txBody>
          <a:bodyPr/>
          <a:lstStyle/>
          <a:p>
            <a:r>
              <a:rPr lang="it-IT" smtClean="0"/>
              <a:t>Streaming Day, Parma, September 2, 2008</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smtClean="0"/>
              <a:t>Streaming Day, Parma, September 2, 2008</a:t>
            </a:r>
            <a:endParaRPr lang="en-US"/>
          </a:p>
        </p:txBody>
      </p:sp>
      <p:sp>
        <p:nvSpPr>
          <p:cNvPr id="98308" name="Rectangle 4"/>
          <p:cNvSpPr>
            <a:spLocks noChangeArrowheads="1"/>
          </p:cNvSpPr>
          <p:nvPr/>
        </p:nvSpPr>
        <p:spPr bwMode="auto">
          <a:xfrm>
            <a:off x="900113" y="188913"/>
            <a:ext cx="7772400" cy="1143000"/>
          </a:xfrm>
          <a:prstGeom prst="rect">
            <a:avLst/>
          </a:prstGeom>
          <a:noFill/>
          <a:ln w="9525">
            <a:noFill/>
            <a:miter lim="800000"/>
            <a:headEnd/>
            <a:tailEnd/>
          </a:ln>
        </p:spPr>
        <p:txBody>
          <a:bodyPr anchor="ctr">
            <a:prstTxWarp prst="textNoShape">
              <a:avLst/>
            </a:prstTxWarp>
          </a:bodyPr>
          <a:lstStyle/>
          <a:p>
            <a:r>
              <a:rPr lang="en-US" sz="3200" cap="all" dirty="0">
                <a:solidFill>
                  <a:schemeClr val="tx2"/>
                </a:solidFill>
                <a:effectLst>
                  <a:reflection blurRad="12700" stA="48000" endA="300" endPos="55000" dir="5400000" sy="-90000" algn="bl" rotWithShape="0"/>
                </a:effectLst>
                <a:latin typeface="+mj-lt"/>
                <a:ea typeface="+mj-ea"/>
                <a:cs typeface="+mj-cs"/>
              </a:rPr>
              <a:t>DVB-RCS/S2 for mobile</a:t>
            </a:r>
            <a:r>
              <a:rPr lang="en-US" sz="3200" cap="all" dirty="0" smtClean="0">
                <a:solidFill>
                  <a:schemeClr val="tx2"/>
                </a:solidFill>
                <a:effectLst>
                  <a:reflection blurRad="12700" stA="48000" endA="300" endPos="55000" dir="5400000" sy="-90000" algn="bl" rotWithShape="0"/>
                </a:effectLst>
                <a:latin typeface="+mj-lt"/>
                <a:ea typeface="+mj-ea"/>
                <a:cs typeface="+mj-cs"/>
              </a:rPr>
              <a:t> end-users</a:t>
            </a:r>
            <a:endParaRPr lang="en-US"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98309" name="Rectangle 5"/>
          <p:cNvSpPr>
            <a:spLocks noChangeArrowheads="1"/>
          </p:cNvSpPr>
          <p:nvPr/>
        </p:nvSpPr>
        <p:spPr bwMode="auto">
          <a:xfrm>
            <a:off x="468313" y="1331914"/>
            <a:ext cx="7772400" cy="4764086"/>
          </a:xfrm>
          <a:prstGeom prst="rect">
            <a:avLst/>
          </a:prstGeom>
          <a:noFill/>
          <a:ln w="9525">
            <a:noFill/>
            <a:miter lim="800000"/>
            <a:headEnd/>
            <a:tailEnd/>
          </a:ln>
        </p:spPr>
        <p:txBody>
          <a:bodyPr>
            <a:prstTxWarp prst="textNoShape">
              <a:avLst/>
            </a:prstTxWarp>
          </a:bodyPr>
          <a:lstStyle/>
          <a:p>
            <a:pPr marL="342900" indent="-342900">
              <a:spcBef>
                <a:spcPct val="20000"/>
              </a:spcBef>
              <a:buFont typeface="Wingdings" charset="2"/>
              <a:buChar char="ü"/>
            </a:pPr>
            <a:r>
              <a:rPr lang="en-GB" sz="2400" dirty="0" smtClean="0"/>
              <a:t>We started from ESA’s Land Mobile Satellite (LMS) channel model, expressed in </a:t>
            </a:r>
            <a:r>
              <a:rPr lang="en-GB" sz="2400" dirty="0" err="1" smtClean="0"/>
              <a:t>Eb</a:t>
            </a:r>
            <a:r>
              <a:rPr lang="en-GB" sz="2400" dirty="0" smtClean="0"/>
              <a:t>/No (propagation only)</a:t>
            </a:r>
          </a:p>
          <a:p>
            <a:pPr marL="342900" indent="-342900">
              <a:spcBef>
                <a:spcPct val="20000"/>
              </a:spcBef>
              <a:buFont typeface="Wingdings" charset="2"/>
              <a:buChar char="ü"/>
            </a:pPr>
            <a:r>
              <a:rPr lang="en-GB" sz="2400" dirty="0" smtClean="0"/>
              <a:t>We simulated </a:t>
            </a:r>
            <a:r>
              <a:rPr lang="en-GB" sz="2400" dirty="0"/>
              <a:t>(</a:t>
            </a:r>
            <a:r>
              <a:rPr lang="en-GB" sz="2400" dirty="0" err="1"/>
              <a:t>Matlab/Simulink</a:t>
            </a:r>
            <a:r>
              <a:rPr lang="en-GB" sz="2400" dirty="0"/>
              <a:t>)</a:t>
            </a:r>
            <a:r>
              <a:rPr lang="en-GB" sz="2400" dirty="0" smtClean="0"/>
              <a:t> DVB</a:t>
            </a:r>
            <a:r>
              <a:rPr lang="en-GB" sz="2400" dirty="0"/>
              <a:t>-RCS/S2 </a:t>
            </a:r>
            <a:r>
              <a:rPr lang="en-GB" sz="2400" dirty="0" smtClean="0"/>
              <a:t>chains</a:t>
            </a:r>
          </a:p>
          <a:p>
            <a:pPr marL="342900" indent="-342900">
              <a:spcBef>
                <a:spcPct val="20000"/>
              </a:spcBef>
              <a:buFont typeface="Wingdings" charset="2"/>
              <a:buChar char="ü"/>
            </a:pPr>
            <a:r>
              <a:rPr lang="en-GB" sz="2400" dirty="0"/>
              <a:t>In each channel state </a:t>
            </a:r>
            <a:r>
              <a:rPr lang="en-GB" sz="2400" dirty="0" smtClean="0"/>
              <a:t>(</a:t>
            </a:r>
            <a:r>
              <a:rPr lang="en-GB" sz="2400" dirty="0" err="1" smtClean="0"/>
              <a:t>LoS</a:t>
            </a:r>
            <a:r>
              <a:rPr lang="en-GB" sz="2400" dirty="0" smtClean="0"/>
              <a:t>, No-</a:t>
            </a:r>
            <a:r>
              <a:rPr lang="en-GB" sz="2400" dirty="0" err="1" smtClean="0"/>
              <a:t>LoS</a:t>
            </a:r>
            <a:r>
              <a:rPr lang="en-GB" sz="2400" dirty="0" smtClean="0"/>
              <a:t>), for a CBR flow, we computed:</a:t>
            </a:r>
          </a:p>
          <a:p>
            <a:pPr marL="742950" lvl="1" indent="-285750">
              <a:spcBef>
                <a:spcPct val="20000"/>
              </a:spcBef>
              <a:buFont typeface="Wingdings" charset="2"/>
              <a:buChar char="ü"/>
            </a:pPr>
            <a:r>
              <a:rPr lang="en-GB" sz="2000" dirty="0">
                <a:ea typeface="ＭＳ Ｐゴシック" charset="-128"/>
              </a:rPr>
              <a:t>Average Packet Error Rate</a:t>
            </a:r>
          </a:p>
          <a:p>
            <a:pPr marL="742950" lvl="1" indent="-285750">
              <a:spcBef>
                <a:spcPct val="20000"/>
              </a:spcBef>
              <a:buFont typeface="Wingdings" charset="2"/>
              <a:buChar char="ü"/>
            </a:pPr>
            <a:r>
              <a:rPr lang="en-GB" sz="2000" dirty="0">
                <a:ea typeface="ＭＳ Ｐゴシック" charset="-128"/>
              </a:rPr>
              <a:t>Average Burst Error Length</a:t>
            </a:r>
          </a:p>
          <a:p>
            <a:pPr marL="742950" lvl="1" indent="-285750">
              <a:spcBef>
                <a:spcPct val="20000"/>
              </a:spcBef>
              <a:buFont typeface="Wingdings" charset="2"/>
              <a:buChar char="ü"/>
            </a:pPr>
            <a:r>
              <a:rPr lang="en-GB" sz="2000" dirty="0" smtClean="0">
                <a:ea typeface="ＭＳ Ｐゴシック" charset="-128"/>
              </a:rPr>
              <a:t>Traces of lost/correctly received packets</a:t>
            </a:r>
          </a:p>
          <a:p>
            <a:pPr marL="342900" indent="-342900">
              <a:spcBef>
                <a:spcPct val="20000"/>
              </a:spcBef>
              <a:buFont typeface="Wingdings" charset="2"/>
              <a:buChar char="ü"/>
            </a:pPr>
            <a:r>
              <a:rPr lang="en-GB" sz="2400" dirty="0"/>
              <a:t>Based on simulation results, we derived a mobile channel description at packet level</a:t>
            </a:r>
            <a:endParaRPr lang="en-GB" sz="2400" dirty="0" smtClean="0"/>
          </a:p>
          <a:p>
            <a:pPr marL="742950" lvl="1" indent="-285750">
              <a:spcBef>
                <a:spcPct val="20000"/>
              </a:spcBef>
              <a:buFont typeface="Wingdings" charset="2"/>
              <a:buChar char="ü"/>
            </a:pPr>
            <a:r>
              <a:rPr lang="it-IT" sz="2000" dirty="0" err="1" smtClean="0">
                <a:ea typeface="ＭＳ Ｐゴシック" charset="-128"/>
              </a:rPr>
              <a:t>F</a:t>
            </a:r>
            <a:r>
              <a:rPr lang="en-GB" sz="2000" dirty="0" err="1" smtClean="0">
                <a:ea typeface="ＭＳ Ｐゴシック" charset="-128"/>
              </a:rPr>
              <a:t>rom</a:t>
            </a:r>
            <a:r>
              <a:rPr lang="en-GB" sz="2000" dirty="0" smtClean="0">
                <a:ea typeface="ＭＳ Ｐゴシック" charset="-128"/>
              </a:rPr>
              <a:t> 3</a:t>
            </a:r>
            <a:r>
              <a:rPr lang="en-GB" sz="2000" dirty="0">
                <a:ea typeface="ＭＳ Ｐゴシック" charset="-128"/>
              </a:rPr>
              <a:t>-state Discrete Markov </a:t>
            </a:r>
            <a:r>
              <a:rPr lang="en-GB" sz="2000" dirty="0" smtClean="0">
                <a:ea typeface="ＭＳ Ｐゴシック" charset="-128"/>
              </a:rPr>
              <a:t>Chain (ESA LMS) </a:t>
            </a:r>
            <a:r>
              <a:rPr lang="en-GB" sz="2000" dirty="0" err="1">
                <a:ea typeface="ＭＳ Ｐゴシック" charset="-128"/>
                <a:sym typeface="Wingdings" charset="2"/>
              </a:rPr>
              <a:t></a:t>
            </a:r>
            <a:r>
              <a:rPr lang="en-GB" sz="2000" dirty="0">
                <a:ea typeface="ＭＳ Ｐゴシック" charset="-128"/>
              </a:rPr>
              <a:t> 2-state Discrete</a:t>
            </a:r>
            <a:r>
              <a:rPr lang="en-GB" sz="2000" dirty="0" smtClean="0">
                <a:ea typeface="ＭＳ Ｐゴシック" charset="-128"/>
              </a:rPr>
              <a:t> Semi-Markov Chain </a:t>
            </a:r>
            <a:r>
              <a:rPr lang="en-GB" sz="2000" dirty="0">
                <a:ea typeface="ＭＳ Ｐゴシック" charset="-128"/>
              </a:rPr>
              <a:t>(ON-OFF)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egnaposto piè di pagina 4"/>
          <p:cNvSpPr>
            <a:spLocks noGrp="1"/>
          </p:cNvSpPr>
          <p:nvPr>
            <p:ph type="ftr" idx="11"/>
          </p:nvPr>
        </p:nvSpPr>
        <p:spPr/>
        <p:txBody>
          <a:bodyPr/>
          <a:lstStyle/>
          <a:p>
            <a:r>
              <a:rPr lang="it-IT" smtClean="0"/>
              <a:t>Streaming Day, Parma, September 2, 2008</a:t>
            </a:r>
            <a:endParaRPr lang="en-GB"/>
          </a:p>
        </p:txBody>
      </p:sp>
      <p:pic>
        <p:nvPicPr>
          <p:cNvPr id="13313" name="Picture 1"/>
          <p:cNvPicPr>
            <a:picLocks noChangeAspect="1" noChangeArrowheads="1"/>
          </p:cNvPicPr>
          <p:nvPr/>
        </p:nvPicPr>
        <p:blipFill>
          <a:blip r:embed="rId3"/>
          <a:srcRect/>
          <a:stretch>
            <a:fillRect/>
          </a:stretch>
        </p:blipFill>
        <p:spPr bwMode="auto">
          <a:xfrm>
            <a:off x="255588" y="1676400"/>
            <a:ext cx="5688012" cy="2927350"/>
          </a:xfrm>
          <a:prstGeom prst="rect">
            <a:avLst/>
          </a:prstGeom>
          <a:noFill/>
          <a:ln w="9525">
            <a:noFill/>
            <a:round/>
            <a:headEnd/>
            <a:tailEnd/>
          </a:ln>
          <a:effectLst/>
        </p:spPr>
      </p:pic>
      <p:sp>
        <p:nvSpPr>
          <p:cNvPr id="13314" name="Rectangle 2"/>
          <p:cNvSpPr>
            <a:spLocks noGrp="1" noChangeArrowheads="1"/>
          </p:cNvSpPr>
          <p:nvPr>
            <p:ph type="title" idx="4294967295"/>
          </p:nvPr>
        </p:nvSpPr>
        <p:spPr>
          <a:xfrm>
            <a:off x="468313" y="290513"/>
            <a:ext cx="8001000" cy="581025"/>
          </a:xfrm>
          <a:ln/>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t>Model of packet error </a:t>
            </a:r>
            <a:r>
              <a:rPr lang="en-GB" sz="3200" dirty="0" smtClean="0"/>
              <a:t>process</a:t>
            </a:r>
            <a:endParaRPr lang="en-GB" sz="3200" dirty="0"/>
          </a:p>
        </p:txBody>
      </p:sp>
      <p:sp>
        <p:nvSpPr>
          <p:cNvPr id="13316" name="Rectangle 4"/>
          <p:cNvSpPr>
            <a:spLocks noChangeArrowheads="1"/>
          </p:cNvSpPr>
          <p:nvPr/>
        </p:nvSpPr>
        <p:spPr bwMode="auto">
          <a:xfrm>
            <a:off x="323850" y="5524500"/>
            <a:ext cx="8362950" cy="647700"/>
          </a:xfrm>
          <a:prstGeom prst="rect">
            <a:avLst/>
          </a:prstGeom>
          <a:noFill/>
          <a:ln w="9525">
            <a:noFill/>
            <a:round/>
            <a:headEnd/>
            <a:tailEnd/>
          </a:ln>
          <a:effectLst/>
        </p:spPr>
        <p:txBody>
          <a:bodyPr lIns="90000" tIns="46800" rIns="90000" bIns="46800">
            <a:prstTxWarp prst="textNoShape">
              <a:avLst/>
            </a:prstTxWarp>
          </a:bodyPr>
          <a:lstStyle/>
          <a:p>
            <a:pPr marL="177800" indent="-177800" eaLnBrk="1" hangingPunct="1">
              <a:lnSpc>
                <a:spcPct val="100000"/>
              </a:lnSpc>
              <a:spcBef>
                <a:spcPts val="450"/>
              </a:spcBef>
              <a:buClr>
                <a:srgbClr val="CC0000"/>
              </a:buClr>
              <a:buSzPct val="65000"/>
              <a:buFont typeface="Wingdings" charset="2"/>
              <a:buChar char=""/>
              <a:tabLst>
                <a:tab pos="177800" algn="l"/>
                <a:tab pos="912813"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Lst>
            </a:pPr>
            <a:r>
              <a:rPr lang="en-GB" sz="1800" i="0" dirty="0">
                <a:solidFill>
                  <a:srgbClr val="CC0000"/>
                </a:solidFill>
              </a:rPr>
              <a:t>Our GOAL is to assess the packet-level performance of DVB-</a:t>
            </a:r>
            <a:r>
              <a:rPr lang="en-GB" sz="1800" i="0" dirty="0" smtClean="0">
                <a:solidFill>
                  <a:srgbClr val="CC0000"/>
                </a:solidFill>
              </a:rPr>
              <a:t>RCS/S2 </a:t>
            </a:r>
            <a:r>
              <a:rPr lang="en-GB" sz="1800" i="0" dirty="0">
                <a:solidFill>
                  <a:srgbClr val="CC0000"/>
                </a:solidFill>
              </a:rPr>
              <a:t>under mobile channel conditions</a:t>
            </a:r>
          </a:p>
        </p:txBody>
      </p:sp>
      <p:sp>
        <p:nvSpPr>
          <p:cNvPr id="13317" name="Text Box 5"/>
          <p:cNvSpPr txBox="1">
            <a:spLocks noChangeArrowheads="1"/>
          </p:cNvSpPr>
          <p:nvPr/>
        </p:nvSpPr>
        <p:spPr bwMode="auto">
          <a:xfrm>
            <a:off x="5943600" y="1738313"/>
            <a:ext cx="3021013" cy="2248950"/>
          </a:xfrm>
          <a:prstGeom prst="rect">
            <a:avLst/>
          </a:prstGeom>
          <a:noFill/>
          <a:ln w="9525">
            <a:noFill/>
            <a:round/>
            <a:headEnd/>
            <a:tailEnd/>
          </a:ln>
          <a:effectLst/>
        </p:spPr>
        <p:txBody>
          <a:bodyPr wrap="square" lIns="90000" tIns="46800" rIns="90000" bIns="46800">
            <a:prstTxWarp prst="textNoShape">
              <a:avLst/>
            </a:prstTxWarp>
            <a:spAutoFit/>
          </a:bodyPr>
          <a:lstStyle/>
          <a:p>
            <a:pPr algn="just">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0" dirty="0">
                <a:solidFill>
                  <a:srgbClr val="000000"/>
                </a:solidFill>
              </a:rPr>
              <a:t>Developed the standard DVB-</a:t>
            </a:r>
            <a:r>
              <a:rPr lang="en-GB" sz="1400" b="1" i="0" dirty="0" smtClean="0">
                <a:solidFill>
                  <a:srgbClr val="000000"/>
                </a:solidFill>
              </a:rPr>
              <a:t>RCS/S2 </a:t>
            </a:r>
            <a:r>
              <a:rPr lang="en-GB" sz="1400" b="1" i="0" dirty="0">
                <a:solidFill>
                  <a:srgbClr val="000000"/>
                </a:solidFill>
              </a:rPr>
              <a:t>bit-level</a:t>
            </a:r>
            <a:r>
              <a:rPr lang="en-GB" sz="1400" b="1" dirty="0">
                <a:solidFill>
                  <a:srgbClr val="000000"/>
                </a:solidFill>
              </a:rPr>
              <a:t> </a:t>
            </a:r>
            <a:r>
              <a:rPr lang="en-GB" sz="1400" b="1" i="0" dirty="0">
                <a:solidFill>
                  <a:srgbClr val="000000"/>
                </a:solidFill>
              </a:rPr>
              <a:t>processing chain</a:t>
            </a:r>
            <a:r>
              <a:rPr lang="en-GB" sz="1400" i="0" dirty="0">
                <a:solidFill>
                  <a:srgbClr val="000000"/>
                </a:solidFill>
              </a:rPr>
              <a:t>:</a:t>
            </a: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a:solidFill>
                  <a:srgbClr val="000000"/>
                </a:solidFill>
                <a:ea typeface="ＭＳ Ｐゴシック" charset="-128"/>
                <a:cs typeface="ＭＳ Ｐゴシック" charset="-128"/>
              </a:rPr>
              <a:t>  Reed-Solomon Encoder</a:t>
            </a:r>
            <a:r>
              <a:rPr lang="en-GB" sz="1400" i="0" dirty="0" smtClean="0">
                <a:solidFill>
                  <a:srgbClr val="000000"/>
                </a:solidFill>
                <a:ea typeface="ＭＳ Ｐゴシック" charset="-128"/>
                <a:cs typeface="ＭＳ Ｐゴシック" charset="-128"/>
              </a:rPr>
              <a:t>,</a:t>
            </a: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ea typeface="ＭＳ Ｐゴシック" charset="-128"/>
                <a:cs typeface="ＭＳ Ｐゴシック" charset="-128"/>
              </a:rPr>
              <a:t>  LDPC Encoder,</a:t>
            </a:r>
            <a:endParaRPr lang="en-GB" sz="1400" i="0" dirty="0" smtClean="0">
              <a:solidFill>
                <a:srgbClr val="000000"/>
              </a:solidFill>
              <a:ea typeface="ＭＳ Ｐゴシック" charset="-128"/>
              <a:cs typeface="ＭＳ Ｐゴシック" charset="-128"/>
            </a:endParaRP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a:solidFill>
                  <a:srgbClr val="000000"/>
                </a:solidFill>
                <a:ea typeface="ＭＳ Ｐゴシック" charset="-128"/>
                <a:cs typeface="ＭＳ Ｐゴシック" charset="-128"/>
              </a:rPr>
              <a:t>  Convolutional Interleaver,</a:t>
            </a: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a:solidFill>
                  <a:srgbClr val="000000"/>
                </a:solidFill>
                <a:ea typeface="ＭＳ Ｐゴシック" charset="-128"/>
                <a:cs typeface="ＭＳ Ｐゴシック" charset="-128"/>
              </a:rPr>
              <a:t>  Convolutional Encoder</a:t>
            </a:r>
            <a:r>
              <a:rPr lang="en-GB" sz="1400" i="0" dirty="0" smtClean="0">
                <a:solidFill>
                  <a:srgbClr val="000000"/>
                </a:solidFill>
                <a:ea typeface="ＭＳ Ｐゴシック" charset="-128"/>
                <a:cs typeface="ＭＳ Ｐゴシック" charset="-128"/>
              </a:rPr>
              <a:t>,</a:t>
            </a: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ea typeface="ＭＳ Ｐゴシック" charset="-128"/>
                <a:cs typeface="ＭＳ Ｐゴシック" charset="-128"/>
              </a:rPr>
              <a:t>  BCH Encoder,</a:t>
            </a:r>
            <a:endParaRPr lang="en-GB" sz="1400" i="0" dirty="0" smtClean="0">
              <a:solidFill>
                <a:srgbClr val="000000"/>
              </a:solidFill>
              <a:ea typeface="ＭＳ Ｐゴシック" charset="-128"/>
              <a:cs typeface="ＭＳ Ｐゴシック" charset="-128"/>
            </a:endParaRP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a:solidFill>
                  <a:srgbClr val="000000"/>
                </a:solidFill>
                <a:ea typeface="ＭＳ Ｐゴシック" charset="-128"/>
                <a:cs typeface="ＭＳ Ｐゴシック" charset="-128"/>
              </a:rPr>
              <a:t>  Puncturing, </a:t>
            </a:r>
          </a:p>
          <a:p>
            <a:pPr lvl="1" algn="just">
              <a:lnSpc>
                <a:spcPct val="100000"/>
              </a:lnSpc>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a:solidFill>
                  <a:srgbClr val="000000"/>
                </a:solidFill>
                <a:ea typeface="ＭＳ Ｐゴシック" charset="-128"/>
                <a:cs typeface="ＭＳ Ｐゴシック" charset="-128"/>
              </a:rPr>
              <a:t> </a:t>
            </a:r>
            <a:r>
              <a:rPr lang="en-GB" sz="1400" i="0" dirty="0" smtClean="0">
                <a:solidFill>
                  <a:srgbClr val="000000"/>
                </a:solidFill>
                <a:ea typeface="ＭＳ Ｐゴシック" charset="-128"/>
                <a:cs typeface="ＭＳ Ｐゴシック" charset="-128"/>
              </a:rPr>
              <a:t> Modulations</a:t>
            </a:r>
          </a:p>
          <a:p>
            <a:pPr lvl="1" algn="just">
              <a:lnSpc>
                <a:spcPct val="100000"/>
              </a:lnSpc>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i="0" dirty="0">
              <a:solidFill>
                <a:srgbClr val="000000"/>
              </a:solidFill>
              <a:latin typeface="Times New Roman" charset="0"/>
              <a:ea typeface="ＭＳ Ｐゴシック" charset="-128"/>
              <a:cs typeface="ＭＳ Ｐゴシック" charset="-128"/>
            </a:endParaRPr>
          </a:p>
        </p:txBody>
      </p:sp>
      <p:sp>
        <p:nvSpPr>
          <p:cNvPr id="13318" name="Oval 6"/>
          <p:cNvSpPr>
            <a:spLocks noChangeArrowheads="1"/>
          </p:cNvSpPr>
          <p:nvPr/>
        </p:nvSpPr>
        <p:spPr bwMode="auto">
          <a:xfrm>
            <a:off x="4732338" y="2776538"/>
            <a:ext cx="1287462" cy="652462"/>
          </a:xfrm>
          <a:prstGeom prst="ellipse">
            <a:avLst/>
          </a:prstGeom>
          <a:noFill/>
          <a:ln w="25560">
            <a:solidFill>
              <a:srgbClr val="FF0000"/>
            </a:solidFill>
            <a:miter lim="800000"/>
            <a:headEnd/>
            <a:tailEnd/>
          </a:ln>
          <a:effectLst/>
        </p:spPr>
        <p:txBody>
          <a:bodyPr wrap="none" anchor="ctr">
            <a:prstTxWarp prst="textNoShape">
              <a:avLst/>
            </a:prstTxWarp>
          </a:bodyPr>
          <a:lstStyle/>
          <a:p>
            <a:endParaRPr lang="en-GB"/>
          </a:p>
        </p:txBody>
      </p:sp>
      <p:sp>
        <p:nvSpPr>
          <p:cNvPr id="13321" name="Text Box 9"/>
          <p:cNvSpPr txBox="1">
            <a:spLocks noChangeArrowheads="1"/>
          </p:cNvSpPr>
          <p:nvPr/>
        </p:nvSpPr>
        <p:spPr bwMode="auto">
          <a:xfrm>
            <a:off x="4181475" y="2514600"/>
            <a:ext cx="1773238" cy="274638"/>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i="0">
                <a:solidFill>
                  <a:srgbClr val="CC0000"/>
                </a:solidFill>
              </a:rPr>
              <a:t>Mobile channel model</a:t>
            </a:r>
          </a:p>
        </p:txBody>
      </p:sp>
      <p:sp>
        <p:nvSpPr>
          <p:cNvPr id="13323" name="Text Box 11"/>
          <p:cNvSpPr txBox="1">
            <a:spLocks noChangeArrowheads="1"/>
          </p:cNvSpPr>
          <p:nvPr/>
        </p:nvSpPr>
        <p:spPr bwMode="auto">
          <a:xfrm>
            <a:off x="6019800" y="3810000"/>
            <a:ext cx="3048000" cy="1818063"/>
          </a:xfrm>
          <a:prstGeom prst="rect">
            <a:avLst/>
          </a:prstGeom>
          <a:noFill/>
          <a:ln w="9525">
            <a:noFill/>
            <a:round/>
            <a:headEnd/>
            <a:tailEnd/>
          </a:ln>
          <a:effectLst/>
        </p:spPr>
        <p:txBody>
          <a:bodyPr lIns="90000" tIns="46800" rIns="90000" bIns="46800">
            <a:prstTxWarp prst="textNoShape">
              <a:avLst/>
            </a:prstTxWarp>
            <a:spAutoFit/>
          </a:bodyPr>
          <a:lstStyle/>
          <a:p>
            <a:pPr lv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Developed a LMS packet channel model in Ku band </a:t>
            </a:r>
          </a:p>
          <a:p>
            <a:pPr marL="533400" lvl="1" indent="-177800" algn="just">
              <a:buFont typeface="Times New Roman" charset="0"/>
              <a:buChar char="•"/>
              <a:tabLst>
                <a:tab pos="0"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smtClean="0">
                <a:solidFill>
                  <a:srgbClr val="000000"/>
                </a:solidFill>
              </a:rPr>
              <a:t>It </a:t>
            </a:r>
            <a:r>
              <a:rPr lang="en-GB" sz="1400" i="0" dirty="0">
                <a:solidFill>
                  <a:srgbClr val="000000"/>
                </a:solidFill>
              </a:rPr>
              <a:t>implements different noise patterns for each  environment (</a:t>
            </a:r>
            <a:r>
              <a:rPr lang="en-GB" sz="1400" b="1" i="0" dirty="0" err="1" smtClean="0">
                <a:solidFill>
                  <a:srgbClr val="000000"/>
                </a:solidFill>
              </a:rPr>
              <a:t>LoS</a:t>
            </a:r>
            <a:r>
              <a:rPr lang="en-GB" sz="1400" b="1" i="0" dirty="0" smtClean="0">
                <a:solidFill>
                  <a:srgbClr val="000000"/>
                </a:solidFill>
              </a:rPr>
              <a:t>, </a:t>
            </a:r>
            <a:r>
              <a:rPr lang="en-GB" sz="1400" b="1" i="0" dirty="0" err="1" smtClean="0">
                <a:solidFill>
                  <a:srgbClr val="000000"/>
                </a:solidFill>
              </a:rPr>
              <a:t>NLoS</a:t>
            </a:r>
            <a:r>
              <a:rPr lang="en-GB" sz="1400" i="0" dirty="0" smtClean="0">
                <a:solidFill>
                  <a:srgbClr val="000000"/>
                </a:solidFill>
              </a:rPr>
              <a:t>)</a:t>
            </a:r>
            <a:endParaRPr lang="en-GB" sz="1400" dirty="0" smtClean="0">
              <a:solidFill>
                <a:srgbClr val="000000"/>
              </a:solidFill>
            </a:endParaRPr>
          </a:p>
          <a:p>
            <a:pPr marL="533400" lvl="1" indent="-177800" algn="just">
              <a:buFont typeface="Times New Roman" charset="0"/>
              <a:buChar char="•"/>
              <a:tabLst>
                <a:tab pos="0" algn="l"/>
                <a:tab pos="5334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i="0" dirty="0" smtClean="0">
                <a:solidFill>
                  <a:srgbClr val="000000"/>
                </a:solidFill>
              </a:rPr>
              <a:t>It </a:t>
            </a:r>
            <a:r>
              <a:rPr lang="en-GB" sz="1400" i="0" dirty="0">
                <a:solidFill>
                  <a:srgbClr val="000000"/>
                </a:solidFill>
              </a:rPr>
              <a:t>considers both directed and scattered radio signal components</a:t>
            </a:r>
          </a:p>
        </p:txBody>
      </p:sp>
      <p:sp>
        <p:nvSpPr>
          <p:cNvPr id="14" name="CasellaDiTesto 13"/>
          <p:cNvSpPr txBox="1"/>
          <p:nvPr/>
        </p:nvSpPr>
        <p:spPr>
          <a:xfrm>
            <a:off x="762000" y="4603750"/>
            <a:ext cx="4606680" cy="369332"/>
          </a:xfrm>
          <a:prstGeom prst="rect">
            <a:avLst/>
          </a:prstGeom>
          <a:noFill/>
        </p:spPr>
        <p:txBody>
          <a:bodyPr wrap="none" rtlCol="0">
            <a:spAutoFit/>
          </a:bodyPr>
          <a:lstStyle/>
          <a:p>
            <a:r>
              <a:rPr lang="en-GB" i="1" dirty="0" err="1" smtClean="0"/>
              <a:t>Matlab-Simulink</a:t>
            </a:r>
            <a:r>
              <a:rPr lang="en-GB" i="1" dirty="0" smtClean="0"/>
              <a:t> </a:t>
            </a:r>
            <a:r>
              <a:rPr lang="en-GB" dirty="0" smtClean="0"/>
              <a:t>model for DVB-RCS </a:t>
            </a:r>
            <a:r>
              <a:rPr lang="en-GB" sz="1600" dirty="0" smtClean="0"/>
              <a:t>link layer</a:t>
            </a:r>
          </a:p>
          <a:p>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Immagine 1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90600" y="1219200"/>
            <a:ext cx="7162800" cy="5474010"/>
          </a:xfrm>
          <a:prstGeom prst="rect">
            <a:avLst/>
          </a:prstGeom>
        </p:spPr>
      </p:pic>
      <p:sp>
        <p:nvSpPr>
          <p:cNvPr id="8" name="Segnaposto piè di pagina 4"/>
          <p:cNvSpPr>
            <a:spLocks noGrp="1"/>
          </p:cNvSpPr>
          <p:nvPr>
            <p:ph type="ftr" sz="quarter" idx="11"/>
          </p:nvPr>
        </p:nvSpPr>
        <p:spPr/>
        <p:txBody>
          <a:bodyPr/>
          <a:lstStyle/>
          <a:p>
            <a:r>
              <a:rPr lang="it-IT" smtClean="0"/>
              <a:t>Streaming Day, Parma, September 2, 2008</a:t>
            </a:r>
            <a:endParaRPr lang="en-US"/>
          </a:p>
        </p:txBody>
      </p:sp>
      <p:sp>
        <p:nvSpPr>
          <p:cNvPr id="99330" name="Rectangle 2"/>
          <p:cNvSpPr>
            <a:spLocks noGrp="1" noChangeArrowheads="1"/>
          </p:cNvSpPr>
          <p:nvPr>
            <p:ph type="title"/>
          </p:nvPr>
        </p:nvSpPr>
        <p:spPr/>
        <p:txBody>
          <a:bodyPr/>
          <a:lstStyle/>
          <a:p>
            <a:r>
              <a:rPr lang="en-US" sz="3200"/>
              <a:t>DVB-RCS for mobile users (uplink)</a:t>
            </a:r>
          </a:p>
        </p:txBody>
      </p:sp>
      <p:sp>
        <p:nvSpPr>
          <p:cNvPr id="99338" name="Rectangle 10"/>
          <p:cNvSpPr>
            <a:spLocks noGrp="1" noChangeArrowheads="1"/>
          </p:cNvSpPr>
          <p:nvPr>
            <p:ph type="body" idx="1"/>
          </p:nvPr>
        </p:nvSpPr>
        <p:spPr>
          <a:xfrm>
            <a:off x="5105400" y="3581400"/>
            <a:ext cx="2057400" cy="1524000"/>
          </a:xfrm>
          <a:noFill/>
          <a:ln/>
        </p:spPr>
        <p:txBody>
          <a:bodyPr>
            <a:normAutofit/>
          </a:bodyPr>
          <a:lstStyle/>
          <a:p>
            <a:pPr marL="180975" indent="-180975"/>
            <a:r>
              <a:rPr lang="en-US" sz="1600" dirty="0" smtClean="0"/>
              <a:t>Minor differences </a:t>
            </a:r>
            <a:br>
              <a:rPr lang="en-US" sz="1600" dirty="0" smtClean="0"/>
            </a:br>
            <a:r>
              <a:rPr lang="en-US" sz="1600" dirty="0" smtClean="0"/>
              <a:t>(</a:t>
            </a:r>
            <a:r>
              <a:rPr lang="en-US" sz="1600" dirty="0"/>
              <a:t>less than 1 dB) in PER for each state in different environments</a:t>
            </a:r>
          </a:p>
        </p:txBody>
      </p:sp>
      <p:sp>
        <p:nvSpPr>
          <p:cNvPr id="14" name="Rectangle 10"/>
          <p:cNvSpPr txBox="1">
            <a:spLocks noChangeArrowheads="1"/>
          </p:cNvSpPr>
          <p:nvPr/>
        </p:nvSpPr>
        <p:spPr>
          <a:xfrm>
            <a:off x="4267200" y="1714500"/>
            <a:ext cx="2555875" cy="838200"/>
          </a:xfrm>
          <a:prstGeom prst="rect">
            <a:avLst/>
          </a:prstGeom>
          <a:noFill/>
          <a:ln/>
        </p:spPr>
        <p:txBody>
          <a:bodyPr vert="horz">
            <a:normAutofit/>
          </a:bodyPr>
          <a:lstStyle/>
          <a:p>
            <a:pPr marL="177800" marR="0" lvl="0" indent="-1778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Significant differences in PER between </a:t>
            </a:r>
            <a:r>
              <a:rPr kumimoji="0" lang="en-US" sz="1600" b="0" i="0" u="none" strike="noStrike" kern="1200" cap="none" spc="0" normalizeH="0" baseline="0" noProof="0" dirty="0" err="1" smtClean="0">
                <a:ln>
                  <a:noFill/>
                </a:ln>
                <a:solidFill>
                  <a:schemeClr val="tx2"/>
                </a:solidFill>
                <a:effectLst/>
                <a:uLnTx/>
                <a:uFillTx/>
                <a:latin typeface="+mn-lt"/>
                <a:ea typeface="+mn-ea"/>
                <a:cs typeface="+mn-cs"/>
              </a:rPr>
              <a:t>LoS</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 and </a:t>
            </a:r>
            <a:r>
              <a:rPr kumimoji="0" lang="en-US" sz="1600" b="0" i="0" u="none" strike="noStrike" kern="1200" cap="none" spc="0" normalizeH="0" baseline="0" noProof="0" dirty="0" err="1" smtClean="0">
                <a:ln>
                  <a:noFill/>
                </a:ln>
                <a:solidFill>
                  <a:schemeClr val="tx2"/>
                </a:solidFill>
                <a:effectLst/>
                <a:uLnTx/>
                <a:uFillTx/>
                <a:latin typeface="+mn-lt"/>
                <a:ea typeface="+mn-ea"/>
                <a:cs typeface="+mn-cs"/>
              </a:rPr>
              <a:t>NLoS</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 states</a:t>
            </a:r>
          </a:p>
        </p:txBody>
      </p:sp>
      <p:sp>
        <p:nvSpPr>
          <p:cNvPr id="15" name="Rectangle 10"/>
          <p:cNvSpPr txBox="1">
            <a:spLocks noChangeArrowheads="1"/>
          </p:cNvSpPr>
          <p:nvPr/>
        </p:nvSpPr>
        <p:spPr>
          <a:xfrm>
            <a:off x="1617663" y="3124200"/>
            <a:ext cx="2420938" cy="838200"/>
          </a:xfrm>
          <a:prstGeom prst="rect">
            <a:avLst/>
          </a:prstGeom>
          <a:noFill/>
          <a:ln/>
        </p:spPr>
        <p:txBody>
          <a:bodyPr vert="horz">
            <a:normAutofit/>
          </a:bodyPr>
          <a:lstStyle/>
          <a:p>
            <a:pPr marL="177800" marR="0" lvl="0" indent="-1778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Mobile channel in </a:t>
            </a:r>
            <a:r>
              <a:rPr kumimoji="0" lang="en-US" sz="1600" b="0" i="0" u="none" strike="noStrike" kern="1200" cap="none" spc="0" normalizeH="0" baseline="0" noProof="0" dirty="0" err="1" smtClean="0">
                <a:ln>
                  <a:noFill/>
                </a:ln>
                <a:solidFill>
                  <a:schemeClr val="tx2"/>
                </a:solidFill>
                <a:effectLst/>
                <a:uLnTx/>
                <a:uFillTx/>
                <a:latin typeface="+mn-lt"/>
                <a:ea typeface="+mn-ea"/>
                <a:cs typeface="+mn-cs"/>
              </a:rPr>
              <a:t>LoS</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 is substantially different from AWGN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build="p" animBg="1"/>
      <p:bldP spid="14" grpId="0" animBg="1"/>
      <p:bldP spid="15"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piè di pagina 4"/>
          <p:cNvSpPr>
            <a:spLocks noGrp="1"/>
          </p:cNvSpPr>
          <p:nvPr>
            <p:ph type="ftr" sz="quarter" idx="11"/>
          </p:nvPr>
        </p:nvSpPr>
        <p:spPr/>
        <p:txBody>
          <a:bodyPr/>
          <a:lstStyle/>
          <a:p>
            <a:r>
              <a:rPr lang="it-IT" smtClean="0"/>
              <a:t>Streaming Day, Parma, September 2, 2008</a:t>
            </a:r>
            <a:endParaRPr lang="en-US"/>
          </a:p>
        </p:txBody>
      </p:sp>
      <p:sp>
        <p:nvSpPr>
          <p:cNvPr id="100354" name="Rectangle 2"/>
          <p:cNvSpPr>
            <a:spLocks noGrp="1" noChangeArrowheads="1"/>
          </p:cNvSpPr>
          <p:nvPr>
            <p:ph type="title"/>
          </p:nvPr>
        </p:nvSpPr>
        <p:spPr/>
        <p:txBody>
          <a:bodyPr/>
          <a:lstStyle/>
          <a:p>
            <a:r>
              <a:rPr lang="en-US" sz="3200"/>
              <a:t>DVB-S2 for mobile users (downlink)</a:t>
            </a:r>
          </a:p>
        </p:txBody>
      </p:sp>
      <p:sp>
        <p:nvSpPr>
          <p:cNvPr id="100360" name="Rectangle 8"/>
          <p:cNvSpPr>
            <a:spLocks noGrp="1" noChangeArrowheads="1"/>
          </p:cNvSpPr>
          <p:nvPr>
            <p:ph type="body" idx="1"/>
          </p:nvPr>
        </p:nvSpPr>
        <p:spPr>
          <a:xfrm>
            <a:off x="6667500" y="1628775"/>
            <a:ext cx="2339975" cy="3887788"/>
          </a:xfrm>
          <a:noFill/>
          <a:ln/>
        </p:spPr>
        <p:txBody>
          <a:bodyPr/>
          <a:lstStyle/>
          <a:p>
            <a:r>
              <a:rPr lang="en-US" sz="1600" dirty="0"/>
              <a:t>PER curves</a:t>
            </a:r>
            <a:r>
              <a:rPr lang="en-US" sz="1600" dirty="0" smtClean="0"/>
              <a:t> are very </a:t>
            </a:r>
            <a:r>
              <a:rPr lang="en-US" sz="1600" dirty="0"/>
              <a:t>steep in </a:t>
            </a:r>
            <a:r>
              <a:rPr lang="en-US" sz="1600" dirty="0" err="1"/>
              <a:t>LoS</a:t>
            </a:r>
            <a:r>
              <a:rPr lang="en-US" sz="1600" dirty="0"/>
              <a:t> environment</a:t>
            </a:r>
          </a:p>
          <a:p>
            <a:r>
              <a:rPr lang="en-US" sz="1600" dirty="0"/>
              <a:t>Significant differences in PER between </a:t>
            </a:r>
            <a:r>
              <a:rPr lang="en-US" sz="1600" dirty="0" err="1"/>
              <a:t>LoS</a:t>
            </a:r>
            <a:r>
              <a:rPr lang="en-US" sz="1600" dirty="0"/>
              <a:t> and</a:t>
            </a:r>
            <a:r>
              <a:rPr lang="en-US" sz="1600" dirty="0" smtClean="0"/>
              <a:t> </a:t>
            </a:r>
            <a:r>
              <a:rPr lang="en-US" sz="1600" dirty="0" err="1" smtClean="0"/>
              <a:t>NLoS</a:t>
            </a:r>
            <a:r>
              <a:rPr lang="en-US" sz="1600" dirty="0" smtClean="0"/>
              <a:t> </a:t>
            </a:r>
            <a:r>
              <a:rPr lang="en-US" sz="1600" dirty="0"/>
              <a:t>states</a:t>
            </a:r>
          </a:p>
          <a:p>
            <a:r>
              <a:rPr lang="en-US" sz="1600" dirty="0"/>
              <a:t>PER curves strongly dependent</a:t>
            </a:r>
            <a:r>
              <a:rPr lang="en-US" sz="1600" dirty="0" smtClean="0"/>
              <a:t> on MODCOD</a:t>
            </a:r>
            <a:endParaRPr lang="en-US" sz="1600" dirty="0"/>
          </a:p>
        </p:txBody>
      </p:sp>
      <p:pic>
        <p:nvPicPr>
          <p:cNvPr id="10" name="Immagine 9"/>
          <p:cNvPicPr>
            <a:picLocks noChangeAspect="1"/>
          </p:cNvPicPr>
          <p:nvPr/>
        </p:nvPicPr>
        <mc:AlternateContent>
          <mc:Choice xmlns:ma="http://schemas.microsoft.com/office/mac/drawingml/2008/main" Requires="ma">
            <p:blipFill>
              <a:blip r:embed="rId3"/>
              <a:srcRect l="20992" r="21431" b="12283"/>
              <a:stretch>
                <a:fillRect/>
              </a:stretch>
            </p:blipFill>
          </mc:Choice>
          <mc:Fallback>
            <p:blipFill>
              <a:blip r:embed="rId4"/>
              <a:srcRect l="20992" r="21431" b="12283"/>
              <a:stretch>
                <a:fillRect/>
              </a:stretch>
            </p:blipFill>
          </mc:Fallback>
        </mc:AlternateContent>
        <p:spPr>
          <a:xfrm>
            <a:off x="304800" y="1524000"/>
            <a:ext cx="6362700" cy="4473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6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6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0360">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0036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036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0036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0036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0036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100360">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003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build="p" animBg="1"/>
      <p:bldP spid="100360" grpId="1" build="p" animBg="1"/>
      <p:bldP spid="100360" grpId="2" build="p"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Solutions &amp; Optimizations</a:t>
            </a:r>
            <a:endParaRPr lang="en-GB" dirty="0"/>
          </a:p>
        </p:txBody>
      </p:sp>
      <p:sp>
        <p:nvSpPr>
          <p:cNvPr id="3" name="Segnaposto contenuto 2"/>
          <p:cNvSpPr>
            <a:spLocks noGrp="1"/>
          </p:cNvSpPr>
          <p:nvPr>
            <p:ph idx="1"/>
          </p:nvPr>
        </p:nvSpPr>
        <p:spPr/>
        <p:txBody>
          <a:bodyPr>
            <a:normAutofit/>
          </a:bodyPr>
          <a:lstStyle/>
          <a:p>
            <a:pPr lvl="1"/>
            <a:r>
              <a:rPr lang="en-GB" dirty="0" smtClean="0"/>
              <a:t>Error recovery:</a:t>
            </a:r>
          </a:p>
          <a:p>
            <a:pPr lvl="2"/>
            <a:r>
              <a:rPr lang="en-GB" dirty="0" smtClean="0"/>
              <a:t>Upper Layer Forward Error Correction</a:t>
            </a:r>
          </a:p>
          <a:p>
            <a:pPr lvl="2"/>
            <a:r>
              <a:rPr lang="en-GB" dirty="0" smtClean="0"/>
              <a:t>Interleaving</a:t>
            </a:r>
          </a:p>
          <a:p>
            <a:pPr lvl="1"/>
            <a:r>
              <a:rPr lang="en-GB" dirty="0" smtClean="0"/>
              <a:t>Delay adaptation &amp; Bandwidth saving:</a:t>
            </a:r>
          </a:p>
          <a:p>
            <a:pPr lvl="2"/>
            <a:r>
              <a:rPr lang="en-GB" dirty="0" smtClean="0"/>
              <a:t>Smart Buffering (by GPS route prevision)</a:t>
            </a:r>
          </a:p>
          <a:p>
            <a:pPr lvl="2"/>
            <a:r>
              <a:rPr lang="en-GB" dirty="0" smtClean="0"/>
              <a:t>Optimized Packet Scheduling</a:t>
            </a:r>
          </a:p>
        </p:txBody>
      </p:sp>
      <p:sp>
        <p:nvSpPr>
          <p:cNvPr id="4" name="Segnaposto piè di pagina 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8229600" cy="838200"/>
          </a:xfrm>
        </p:spPr>
        <p:txBody>
          <a:bodyPr/>
          <a:lstStyle/>
          <a:p>
            <a:r>
              <a:rPr lang="en-GB" dirty="0" smtClean="0"/>
              <a:t>UPPER Layer FEC</a:t>
            </a:r>
            <a:endParaRPr lang="en-GB" dirty="0"/>
          </a:p>
        </p:txBody>
      </p:sp>
      <p:sp>
        <p:nvSpPr>
          <p:cNvPr id="3" name="Segnaposto contenuto 2"/>
          <p:cNvSpPr>
            <a:spLocks noGrp="1"/>
          </p:cNvSpPr>
          <p:nvPr>
            <p:ph idx="1"/>
          </p:nvPr>
        </p:nvSpPr>
        <p:spPr/>
        <p:txBody>
          <a:bodyPr/>
          <a:lstStyle/>
          <a:p>
            <a:r>
              <a:rPr lang="en-GB" dirty="0" smtClean="0"/>
              <a:t>ULFEC:</a:t>
            </a:r>
          </a:p>
        </p:txBody>
      </p:sp>
      <p:grpSp>
        <p:nvGrpSpPr>
          <p:cNvPr id="30" name="Group 3"/>
          <p:cNvGrpSpPr>
            <a:grpSpLocks/>
          </p:cNvGrpSpPr>
          <p:nvPr/>
        </p:nvGrpSpPr>
        <p:grpSpPr bwMode="auto">
          <a:xfrm>
            <a:off x="711200" y="2705100"/>
            <a:ext cx="7315200" cy="533400"/>
            <a:chOff x="336" y="1296"/>
            <a:chExt cx="4608" cy="336"/>
          </a:xfrm>
        </p:grpSpPr>
        <p:sp>
          <p:nvSpPr>
            <p:cNvPr id="31" name="AutoShape 4"/>
            <p:cNvSpPr>
              <a:spLocks noChangeArrowheads="1"/>
            </p:cNvSpPr>
            <p:nvPr/>
          </p:nvSpPr>
          <p:spPr bwMode="auto">
            <a:xfrm>
              <a:off x="336"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32" name="AutoShape 5"/>
            <p:cNvSpPr>
              <a:spLocks noChangeArrowheads="1"/>
            </p:cNvSpPr>
            <p:nvPr/>
          </p:nvSpPr>
          <p:spPr bwMode="auto">
            <a:xfrm>
              <a:off x="864"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33" name="AutoShape 6"/>
            <p:cNvSpPr>
              <a:spLocks noChangeArrowheads="1"/>
            </p:cNvSpPr>
            <p:nvPr/>
          </p:nvSpPr>
          <p:spPr bwMode="auto">
            <a:xfrm>
              <a:off x="3504" y="1296"/>
              <a:ext cx="384" cy="336"/>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34" name="AutoShape 7"/>
            <p:cNvSpPr>
              <a:spLocks noChangeArrowheads="1"/>
            </p:cNvSpPr>
            <p:nvPr/>
          </p:nvSpPr>
          <p:spPr bwMode="auto">
            <a:xfrm>
              <a:off x="4032" y="1296"/>
              <a:ext cx="384" cy="336"/>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35" name="AutoShape 8"/>
            <p:cNvSpPr>
              <a:spLocks noChangeArrowheads="1"/>
            </p:cNvSpPr>
            <p:nvPr/>
          </p:nvSpPr>
          <p:spPr bwMode="auto">
            <a:xfrm>
              <a:off x="4560" y="1296"/>
              <a:ext cx="384" cy="336"/>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36" name="AutoShape 9"/>
            <p:cNvSpPr>
              <a:spLocks noChangeArrowheads="1"/>
            </p:cNvSpPr>
            <p:nvPr/>
          </p:nvSpPr>
          <p:spPr bwMode="auto">
            <a:xfrm>
              <a:off x="2976"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37" name="AutoShape 10"/>
            <p:cNvSpPr>
              <a:spLocks noChangeArrowheads="1"/>
            </p:cNvSpPr>
            <p:nvPr/>
          </p:nvSpPr>
          <p:spPr bwMode="auto">
            <a:xfrm>
              <a:off x="2448"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38" name="AutoShape 11"/>
            <p:cNvSpPr>
              <a:spLocks noChangeArrowheads="1"/>
            </p:cNvSpPr>
            <p:nvPr/>
          </p:nvSpPr>
          <p:spPr bwMode="auto">
            <a:xfrm>
              <a:off x="1920"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39" name="AutoShape 12"/>
            <p:cNvSpPr>
              <a:spLocks noChangeArrowheads="1"/>
            </p:cNvSpPr>
            <p:nvPr/>
          </p:nvSpPr>
          <p:spPr bwMode="auto">
            <a:xfrm>
              <a:off x="1392" y="1296"/>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grpSp>
      <p:sp>
        <p:nvSpPr>
          <p:cNvPr id="40" name="Text Box 13"/>
          <p:cNvSpPr txBox="1">
            <a:spLocks noChangeArrowheads="1"/>
          </p:cNvSpPr>
          <p:nvPr/>
        </p:nvSpPr>
        <p:spPr bwMode="auto">
          <a:xfrm>
            <a:off x="3181350" y="1923493"/>
            <a:ext cx="1543050" cy="366713"/>
          </a:xfrm>
          <a:prstGeom prst="rect">
            <a:avLst/>
          </a:prstGeom>
          <a:noFill/>
          <a:ln w="9525">
            <a:noFill/>
            <a:miter lim="800000"/>
            <a:headEnd/>
            <a:tailEnd/>
          </a:ln>
        </p:spPr>
        <p:txBody>
          <a:bodyPr wrap="none">
            <a:prstTxWarp prst="textNoShape">
              <a:avLst/>
            </a:prstTxWarp>
            <a:spAutoFit/>
          </a:bodyPr>
          <a:lstStyle/>
          <a:p>
            <a:pPr algn="l" eaLnBrk="0" hangingPunct="0"/>
            <a:r>
              <a:rPr lang="en-GB" sz="1800" dirty="0">
                <a:ea typeface="ＭＳ Ｐゴシック" pitchFamily="92" charset="-128"/>
                <a:cs typeface="ＭＳ Ｐゴシック" pitchFamily="92" charset="-128"/>
              </a:rPr>
              <a:t>Data Packets</a:t>
            </a:r>
          </a:p>
        </p:txBody>
      </p:sp>
      <p:sp>
        <p:nvSpPr>
          <p:cNvPr id="41" name="AutoShape 14"/>
          <p:cNvSpPr>
            <a:spLocks/>
          </p:cNvSpPr>
          <p:nvPr/>
        </p:nvSpPr>
        <p:spPr bwMode="auto">
          <a:xfrm rot="5400000" flipV="1">
            <a:off x="2926342" y="69330"/>
            <a:ext cx="347663" cy="4781003"/>
          </a:xfrm>
          <a:prstGeom prst="leftBrace">
            <a:avLst>
              <a:gd name="adj1" fmla="val 328973"/>
              <a:gd name="adj2" fmla="val 50523"/>
            </a:avLst>
          </a:prstGeom>
          <a:noFill/>
          <a:ln w="9525">
            <a:solidFill>
              <a:schemeClr val="tx1"/>
            </a:solidFill>
            <a:round/>
            <a:headEnd/>
            <a:tailEnd/>
          </a:ln>
        </p:spPr>
        <p:txBody>
          <a:bodyPr wrap="none" anchor="ctr">
            <a:prstTxWarp prst="textNoShape">
              <a:avLst/>
            </a:prstTxWarp>
          </a:bodyPr>
          <a:lstStyle/>
          <a:p>
            <a:endParaRPr lang="en-GB"/>
          </a:p>
        </p:txBody>
      </p:sp>
      <p:sp>
        <p:nvSpPr>
          <p:cNvPr id="42" name="Text Box 15"/>
          <p:cNvSpPr txBox="1">
            <a:spLocks noChangeArrowheads="1"/>
          </p:cNvSpPr>
          <p:nvPr/>
        </p:nvSpPr>
        <p:spPr bwMode="auto">
          <a:xfrm>
            <a:off x="2940050" y="1830387"/>
            <a:ext cx="336550" cy="457200"/>
          </a:xfrm>
          <a:prstGeom prst="rect">
            <a:avLst/>
          </a:prstGeom>
          <a:noFill/>
          <a:ln w="9525">
            <a:noFill/>
            <a:miter lim="800000"/>
            <a:headEnd/>
            <a:tailEnd/>
          </a:ln>
        </p:spPr>
        <p:txBody>
          <a:bodyPr wrap="none">
            <a:prstTxWarp prst="textNoShape">
              <a:avLst/>
            </a:prstTxWarp>
            <a:spAutoFit/>
          </a:bodyPr>
          <a:lstStyle/>
          <a:p>
            <a:pPr algn="l" eaLnBrk="0" hangingPunct="0"/>
            <a:r>
              <a:rPr lang="it-IT" sz="2400" i="1" dirty="0" err="1">
                <a:ea typeface="ＭＳ Ｐゴシック" pitchFamily="92" charset="-128"/>
                <a:cs typeface="ＭＳ Ｐゴシック" pitchFamily="92" charset="-128"/>
              </a:rPr>
              <a:t>k</a:t>
            </a:r>
            <a:endParaRPr lang="it-IT" sz="2400" dirty="0">
              <a:ea typeface="ＭＳ Ｐゴシック" pitchFamily="92" charset="-128"/>
              <a:cs typeface="ＭＳ Ｐゴシック" pitchFamily="92" charset="-128"/>
            </a:endParaRPr>
          </a:p>
        </p:txBody>
      </p:sp>
      <p:sp>
        <p:nvSpPr>
          <p:cNvPr id="43" name="AutoShape 16"/>
          <p:cNvSpPr>
            <a:spLocks/>
          </p:cNvSpPr>
          <p:nvPr/>
        </p:nvSpPr>
        <p:spPr bwMode="auto">
          <a:xfrm rot="5340095" flipV="1">
            <a:off x="6694046" y="1293564"/>
            <a:ext cx="381000" cy="2288305"/>
          </a:xfrm>
          <a:prstGeom prst="leftBrace">
            <a:avLst>
              <a:gd name="adj1" fmla="val 142664"/>
              <a:gd name="adj2" fmla="val 50523"/>
            </a:avLst>
          </a:prstGeom>
          <a:noFill/>
          <a:ln w="9525">
            <a:solidFill>
              <a:schemeClr val="tx1"/>
            </a:solidFill>
            <a:round/>
            <a:headEnd/>
            <a:tailEnd/>
          </a:ln>
        </p:spPr>
        <p:txBody>
          <a:bodyPr wrap="none" anchor="ctr">
            <a:prstTxWarp prst="textNoShape">
              <a:avLst/>
            </a:prstTxWarp>
          </a:bodyPr>
          <a:lstStyle/>
          <a:p>
            <a:endParaRPr lang="en-GB"/>
          </a:p>
        </p:txBody>
      </p:sp>
      <p:sp>
        <p:nvSpPr>
          <p:cNvPr id="44" name="Text Box 17"/>
          <p:cNvSpPr txBox="1">
            <a:spLocks noChangeArrowheads="1"/>
          </p:cNvSpPr>
          <p:nvPr/>
        </p:nvSpPr>
        <p:spPr bwMode="auto">
          <a:xfrm>
            <a:off x="6681788" y="1866900"/>
            <a:ext cx="354012" cy="457200"/>
          </a:xfrm>
          <a:prstGeom prst="rect">
            <a:avLst/>
          </a:prstGeom>
          <a:noFill/>
          <a:ln w="9525">
            <a:noFill/>
            <a:miter lim="800000"/>
            <a:headEnd/>
            <a:tailEnd/>
          </a:ln>
        </p:spPr>
        <p:txBody>
          <a:bodyPr wrap="none">
            <a:prstTxWarp prst="textNoShape">
              <a:avLst/>
            </a:prstTxWarp>
            <a:spAutoFit/>
          </a:bodyPr>
          <a:lstStyle/>
          <a:p>
            <a:pPr algn="l" eaLnBrk="0" hangingPunct="0"/>
            <a:r>
              <a:rPr lang="it-IT" sz="2400" i="1">
                <a:ea typeface="ＭＳ Ｐゴシック" pitchFamily="92" charset="-128"/>
                <a:cs typeface="ＭＳ Ｐゴシック" pitchFamily="92" charset="-128"/>
              </a:rPr>
              <a:t>h</a:t>
            </a:r>
            <a:endParaRPr lang="it-IT" sz="2400">
              <a:ea typeface="ＭＳ Ｐゴシック" pitchFamily="92" charset="-128"/>
              <a:cs typeface="ＭＳ Ｐゴシック" pitchFamily="92" charset="-128"/>
            </a:endParaRPr>
          </a:p>
        </p:txBody>
      </p:sp>
      <p:sp>
        <p:nvSpPr>
          <p:cNvPr id="45" name="AutoShape 18"/>
          <p:cNvSpPr>
            <a:spLocks/>
          </p:cNvSpPr>
          <p:nvPr/>
        </p:nvSpPr>
        <p:spPr bwMode="auto">
          <a:xfrm rot="16208598" flipV="1">
            <a:off x="4167322" y="-141342"/>
            <a:ext cx="403225" cy="7314930"/>
          </a:xfrm>
          <a:prstGeom prst="leftBrace">
            <a:avLst>
              <a:gd name="adj1" fmla="val 436940"/>
              <a:gd name="adj2" fmla="val 50523"/>
            </a:avLst>
          </a:prstGeom>
          <a:noFill/>
          <a:ln w="9525">
            <a:solidFill>
              <a:schemeClr val="tx1"/>
            </a:solidFill>
            <a:round/>
            <a:headEnd/>
            <a:tailEnd/>
          </a:ln>
        </p:spPr>
        <p:txBody>
          <a:bodyPr wrap="none" anchor="ctr">
            <a:prstTxWarp prst="textNoShape">
              <a:avLst/>
            </a:prstTxWarp>
          </a:bodyPr>
          <a:lstStyle/>
          <a:p>
            <a:endParaRPr lang="en-GB"/>
          </a:p>
        </p:txBody>
      </p:sp>
      <p:sp>
        <p:nvSpPr>
          <p:cNvPr id="46" name="Text Box 19"/>
          <p:cNvSpPr txBox="1">
            <a:spLocks noChangeArrowheads="1"/>
          </p:cNvSpPr>
          <p:nvPr/>
        </p:nvSpPr>
        <p:spPr bwMode="auto">
          <a:xfrm>
            <a:off x="3911600" y="3619500"/>
            <a:ext cx="1201738" cy="457200"/>
          </a:xfrm>
          <a:prstGeom prst="rect">
            <a:avLst/>
          </a:prstGeom>
          <a:noFill/>
          <a:ln w="9525">
            <a:noFill/>
            <a:miter lim="800000"/>
            <a:headEnd/>
            <a:tailEnd/>
          </a:ln>
        </p:spPr>
        <p:txBody>
          <a:bodyPr wrap="none">
            <a:prstTxWarp prst="textNoShape">
              <a:avLst/>
            </a:prstTxWarp>
            <a:spAutoFit/>
          </a:bodyPr>
          <a:lstStyle/>
          <a:p>
            <a:pPr algn="l" eaLnBrk="0" hangingPunct="0"/>
            <a:r>
              <a:rPr lang="it-IT" sz="2400" i="1">
                <a:ea typeface="ＭＳ Ｐゴシック" pitchFamily="92" charset="-128"/>
                <a:cs typeface="ＭＳ Ｐゴシック" pitchFamily="92" charset="-128"/>
              </a:rPr>
              <a:t>n = k+h</a:t>
            </a:r>
            <a:endParaRPr lang="it-IT" sz="2400">
              <a:ea typeface="ＭＳ Ｐゴシック" pitchFamily="92" charset="-128"/>
              <a:cs typeface="ＭＳ Ｐゴシック" pitchFamily="92" charset="-128"/>
            </a:endParaRPr>
          </a:p>
        </p:txBody>
      </p:sp>
      <p:sp>
        <p:nvSpPr>
          <p:cNvPr id="47" name="AutoShape 20"/>
          <p:cNvSpPr>
            <a:spLocks noChangeArrowheads="1"/>
          </p:cNvSpPr>
          <p:nvPr/>
        </p:nvSpPr>
        <p:spPr bwMode="auto">
          <a:xfrm>
            <a:off x="3683000" y="4000500"/>
            <a:ext cx="1524000" cy="1219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48" name="Text Box 21"/>
          <p:cNvSpPr txBox="1">
            <a:spLocks noChangeArrowheads="1"/>
          </p:cNvSpPr>
          <p:nvPr/>
        </p:nvSpPr>
        <p:spPr bwMode="auto">
          <a:xfrm>
            <a:off x="5114925" y="3963987"/>
            <a:ext cx="3724275" cy="822325"/>
          </a:xfrm>
          <a:prstGeom prst="rect">
            <a:avLst/>
          </a:prstGeom>
          <a:noFill/>
          <a:ln w="9525">
            <a:noFill/>
            <a:miter lim="800000"/>
            <a:headEnd/>
            <a:tailEnd/>
          </a:ln>
        </p:spPr>
        <p:txBody>
          <a:bodyPr wrap="none">
            <a:prstTxWarp prst="textNoShape">
              <a:avLst/>
            </a:prstTxWarp>
            <a:spAutoFit/>
          </a:bodyPr>
          <a:lstStyle/>
          <a:p>
            <a:pPr eaLnBrk="0" hangingPunct="0"/>
            <a:r>
              <a:rPr lang="en-GB" sz="2400">
                <a:ea typeface="ＭＳ Ｐゴシック" pitchFamily="92" charset="-128"/>
                <a:cs typeface="ＭＳ Ｐゴシック" pitchFamily="92" charset="-128"/>
              </a:rPr>
              <a:t>Transmission</a:t>
            </a:r>
          </a:p>
          <a:p>
            <a:pPr eaLnBrk="0" hangingPunct="0"/>
            <a:r>
              <a:rPr lang="en-GB" sz="2400">
                <a:ea typeface="ＭＳ Ｐゴシック" pitchFamily="92" charset="-128"/>
                <a:cs typeface="ＭＳ Ｐゴシック" pitchFamily="92" charset="-128"/>
              </a:rPr>
              <a:t>(perhaps with packet loss)</a:t>
            </a:r>
          </a:p>
        </p:txBody>
      </p:sp>
      <p:grpSp>
        <p:nvGrpSpPr>
          <p:cNvPr id="49" name="Group 22"/>
          <p:cNvGrpSpPr>
            <a:grpSpLocks/>
          </p:cNvGrpSpPr>
          <p:nvPr/>
        </p:nvGrpSpPr>
        <p:grpSpPr bwMode="auto">
          <a:xfrm>
            <a:off x="863600" y="5295900"/>
            <a:ext cx="7315200" cy="914400"/>
            <a:chOff x="480" y="3264"/>
            <a:chExt cx="4608" cy="576"/>
          </a:xfrm>
        </p:grpSpPr>
        <p:sp>
          <p:nvSpPr>
            <p:cNvPr id="50" name="AutoShape 23"/>
            <p:cNvSpPr>
              <a:spLocks noChangeArrowheads="1"/>
            </p:cNvSpPr>
            <p:nvPr/>
          </p:nvSpPr>
          <p:spPr bwMode="auto">
            <a:xfrm>
              <a:off x="480" y="3360"/>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51" name="AutoShape 24"/>
            <p:cNvSpPr>
              <a:spLocks noChangeArrowheads="1"/>
            </p:cNvSpPr>
            <p:nvPr/>
          </p:nvSpPr>
          <p:spPr bwMode="auto">
            <a:xfrm>
              <a:off x="1008" y="3360"/>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52" name="AutoShape 25"/>
            <p:cNvSpPr>
              <a:spLocks noChangeArrowheads="1"/>
            </p:cNvSpPr>
            <p:nvPr/>
          </p:nvSpPr>
          <p:spPr bwMode="auto">
            <a:xfrm>
              <a:off x="3648" y="3360"/>
              <a:ext cx="384" cy="336"/>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53" name="AutoShape 26"/>
            <p:cNvSpPr>
              <a:spLocks noChangeArrowheads="1"/>
            </p:cNvSpPr>
            <p:nvPr/>
          </p:nvSpPr>
          <p:spPr bwMode="auto">
            <a:xfrm>
              <a:off x="4704" y="3360"/>
              <a:ext cx="384" cy="336"/>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54" name="AutoShape 27"/>
            <p:cNvSpPr>
              <a:spLocks noChangeArrowheads="1"/>
            </p:cNvSpPr>
            <p:nvPr/>
          </p:nvSpPr>
          <p:spPr bwMode="auto">
            <a:xfrm>
              <a:off x="2592" y="3360"/>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55" name="AutoShape 28"/>
            <p:cNvSpPr>
              <a:spLocks noChangeArrowheads="1"/>
            </p:cNvSpPr>
            <p:nvPr/>
          </p:nvSpPr>
          <p:spPr bwMode="auto">
            <a:xfrm>
              <a:off x="2064" y="3360"/>
              <a:ext cx="384" cy="336"/>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p>
          </p:txBody>
        </p:sp>
        <p:sp>
          <p:nvSpPr>
            <p:cNvPr id="56" name="Text Box 29"/>
            <p:cNvSpPr txBox="1">
              <a:spLocks noChangeArrowheads="1"/>
            </p:cNvSpPr>
            <p:nvPr/>
          </p:nvSpPr>
          <p:spPr bwMode="auto">
            <a:xfrm>
              <a:off x="1536" y="3264"/>
              <a:ext cx="404" cy="576"/>
            </a:xfrm>
            <a:prstGeom prst="rect">
              <a:avLst/>
            </a:prstGeom>
            <a:noFill/>
            <a:ln w="9525">
              <a:noFill/>
              <a:miter lim="800000"/>
              <a:headEnd/>
              <a:tailEnd/>
            </a:ln>
          </p:spPr>
          <p:txBody>
            <a:bodyPr wrap="none">
              <a:prstTxWarp prst="textNoShape">
                <a:avLst/>
              </a:prstTxWarp>
              <a:spAutoFit/>
            </a:bodyPr>
            <a:lstStyle/>
            <a:p>
              <a:pPr algn="l" eaLnBrk="0" hangingPunct="0"/>
              <a:r>
                <a:rPr lang="it-IT" sz="5400" b="1">
                  <a:solidFill>
                    <a:srgbClr val="FF0000"/>
                  </a:solidFill>
                  <a:ea typeface="ＭＳ Ｐゴシック" pitchFamily="92" charset="-128"/>
                  <a:cs typeface="ＭＳ Ｐゴシック" pitchFamily="92" charset="-128"/>
                </a:rPr>
                <a:t>X</a:t>
              </a:r>
              <a:endParaRPr lang="it-IT" sz="4000" b="1">
                <a:solidFill>
                  <a:srgbClr val="FF0000"/>
                </a:solidFill>
                <a:ea typeface="ＭＳ Ｐゴシック" pitchFamily="92" charset="-128"/>
                <a:cs typeface="ＭＳ Ｐゴシック" pitchFamily="92" charset="-128"/>
              </a:endParaRPr>
            </a:p>
          </p:txBody>
        </p:sp>
        <p:sp>
          <p:nvSpPr>
            <p:cNvPr id="57" name="Text Box 30"/>
            <p:cNvSpPr txBox="1">
              <a:spLocks noChangeArrowheads="1"/>
            </p:cNvSpPr>
            <p:nvPr/>
          </p:nvSpPr>
          <p:spPr bwMode="auto">
            <a:xfrm>
              <a:off x="4176" y="3264"/>
              <a:ext cx="404" cy="576"/>
            </a:xfrm>
            <a:prstGeom prst="rect">
              <a:avLst/>
            </a:prstGeom>
            <a:noFill/>
            <a:ln w="9525">
              <a:noFill/>
              <a:miter lim="800000"/>
              <a:headEnd/>
              <a:tailEnd/>
            </a:ln>
          </p:spPr>
          <p:txBody>
            <a:bodyPr wrap="none">
              <a:prstTxWarp prst="textNoShape">
                <a:avLst/>
              </a:prstTxWarp>
              <a:spAutoFit/>
            </a:bodyPr>
            <a:lstStyle/>
            <a:p>
              <a:pPr algn="l" eaLnBrk="0" hangingPunct="0"/>
              <a:r>
                <a:rPr lang="it-IT" sz="5400" b="1">
                  <a:solidFill>
                    <a:srgbClr val="FF0000"/>
                  </a:solidFill>
                  <a:ea typeface="ＭＳ Ｐゴシック" pitchFamily="92" charset="-128"/>
                  <a:cs typeface="ＭＳ Ｐゴシック" pitchFamily="92" charset="-128"/>
                </a:rPr>
                <a:t>X</a:t>
              </a:r>
              <a:endParaRPr lang="it-IT" sz="4000" b="1">
                <a:solidFill>
                  <a:srgbClr val="FF0000"/>
                </a:solidFill>
                <a:ea typeface="ＭＳ Ｐゴシック" pitchFamily="92" charset="-128"/>
                <a:cs typeface="ＭＳ Ｐゴシック" pitchFamily="92" charset="-128"/>
              </a:endParaRPr>
            </a:p>
          </p:txBody>
        </p:sp>
        <p:sp>
          <p:nvSpPr>
            <p:cNvPr id="58" name="Text Box 31"/>
            <p:cNvSpPr txBox="1">
              <a:spLocks noChangeArrowheads="1"/>
            </p:cNvSpPr>
            <p:nvPr/>
          </p:nvSpPr>
          <p:spPr bwMode="auto">
            <a:xfrm>
              <a:off x="3120" y="3264"/>
              <a:ext cx="404" cy="576"/>
            </a:xfrm>
            <a:prstGeom prst="rect">
              <a:avLst/>
            </a:prstGeom>
            <a:noFill/>
            <a:ln w="9525">
              <a:noFill/>
              <a:miter lim="800000"/>
              <a:headEnd/>
              <a:tailEnd/>
            </a:ln>
          </p:spPr>
          <p:txBody>
            <a:bodyPr wrap="none">
              <a:prstTxWarp prst="textNoShape">
                <a:avLst/>
              </a:prstTxWarp>
              <a:spAutoFit/>
            </a:bodyPr>
            <a:lstStyle/>
            <a:p>
              <a:pPr algn="l" eaLnBrk="0" hangingPunct="0"/>
              <a:r>
                <a:rPr lang="it-IT" sz="5400" b="1">
                  <a:solidFill>
                    <a:srgbClr val="FF0000"/>
                  </a:solidFill>
                  <a:ea typeface="ＭＳ Ｐゴシック" pitchFamily="92" charset="-128"/>
                  <a:cs typeface="ＭＳ Ｐゴシック" pitchFamily="92" charset="-128"/>
                </a:rPr>
                <a:t>X</a:t>
              </a:r>
              <a:endParaRPr lang="it-IT" sz="4000" b="1">
                <a:solidFill>
                  <a:srgbClr val="FF0000"/>
                </a:solidFill>
                <a:ea typeface="ＭＳ Ｐゴシック" pitchFamily="92" charset="-128"/>
                <a:cs typeface="ＭＳ Ｐゴシック" pitchFamily="92" charset="-128"/>
              </a:endParaRPr>
            </a:p>
          </p:txBody>
        </p:sp>
      </p:grpSp>
      <p:sp>
        <p:nvSpPr>
          <p:cNvPr id="59" name="Text Box 32"/>
          <p:cNvSpPr txBox="1">
            <a:spLocks noChangeArrowheads="1"/>
          </p:cNvSpPr>
          <p:nvPr/>
        </p:nvSpPr>
        <p:spPr bwMode="auto">
          <a:xfrm>
            <a:off x="1778000" y="5943600"/>
            <a:ext cx="5792788" cy="457200"/>
          </a:xfrm>
          <a:prstGeom prst="rect">
            <a:avLst/>
          </a:prstGeom>
          <a:noFill/>
          <a:ln w="9525">
            <a:noFill/>
            <a:miter lim="800000"/>
            <a:headEnd/>
            <a:tailEnd/>
          </a:ln>
        </p:spPr>
        <p:txBody>
          <a:bodyPr wrap="none">
            <a:prstTxWarp prst="textNoShape">
              <a:avLst/>
            </a:prstTxWarp>
            <a:spAutoFit/>
          </a:bodyPr>
          <a:lstStyle/>
          <a:p>
            <a:pPr algn="l" eaLnBrk="0" hangingPunct="0"/>
            <a:r>
              <a:rPr lang="en-US" sz="2400" dirty="0">
                <a:ea typeface="ＭＳ Ｐゴシック" pitchFamily="92" charset="-128"/>
                <a:cs typeface="ＭＳ Ｐゴシック" pitchFamily="92" charset="-128"/>
              </a:rPr>
              <a:t>Reconstruction of the complete sequence</a:t>
            </a:r>
            <a:endParaRPr lang="it-IT" sz="2400" dirty="0">
              <a:ea typeface="ＭＳ Ｐゴシック" pitchFamily="92" charset="-128"/>
              <a:cs typeface="ＭＳ Ｐゴシック" pitchFamily="92" charset="-128"/>
            </a:endParaRPr>
          </a:p>
        </p:txBody>
      </p:sp>
      <p:sp>
        <p:nvSpPr>
          <p:cNvPr id="60" name="Text Box 13"/>
          <p:cNvSpPr txBox="1">
            <a:spLocks noChangeArrowheads="1"/>
          </p:cNvSpPr>
          <p:nvPr/>
        </p:nvSpPr>
        <p:spPr bwMode="auto">
          <a:xfrm>
            <a:off x="7035800" y="1920874"/>
            <a:ext cx="1391577" cy="369332"/>
          </a:xfrm>
          <a:prstGeom prst="rect">
            <a:avLst/>
          </a:prstGeom>
          <a:noFill/>
          <a:ln w="9525">
            <a:noFill/>
            <a:miter lim="800000"/>
            <a:headEnd/>
            <a:tailEnd/>
          </a:ln>
        </p:spPr>
        <p:txBody>
          <a:bodyPr wrap="none">
            <a:prstTxWarp prst="textNoShape">
              <a:avLst/>
            </a:prstTxWarp>
            <a:spAutoFit/>
          </a:bodyPr>
          <a:lstStyle/>
          <a:p>
            <a:pPr algn="l" eaLnBrk="0" hangingPunct="0"/>
            <a:r>
              <a:rPr lang="en-GB" sz="1800" dirty="0" smtClean="0">
                <a:ea typeface="ＭＳ Ｐゴシック" pitchFamily="92" charset="-128"/>
                <a:cs typeface="ＭＳ Ｐゴシック" pitchFamily="92" charset="-128"/>
              </a:rPr>
              <a:t>Redundancy</a:t>
            </a:r>
            <a:endParaRPr lang="en-GB" sz="1800" dirty="0">
              <a:ea typeface="ＭＳ Ｐゴシック" pitchFamily="92" charset="-128"/>
              <a:cs typeface="ＭＳ Ｐゴシック" pitchFamily="92" charset="-128"/>
            </a:endParaRPr>
          </a:p>
        </p:txBody>
      </p:sp>
      <p:sp>
        <p:nvSpPr>
          <p:cNvPr id="61" name="Segnaposto piè di pagina 60"/>
          <p:cNvSpPr>
            <a:spLocks noGrp="1"/>
          </p:cNvSpPr>
          <p:nvPr>
            <p:ph type="ftr" sz="quarter" idx="11"/>
          </p:nvPr>
        </p:nvSpPr>
        <p:spPr>
          <a:xfrm>
            <a:off x="2895600" y="6569075"/>
            <a:ext cx="3429000" cy="288925"/>
          </a:xfrm>
        </p:spPr>
        <p:txBody>
          <a:bodyPr/>
          <a:lstStyle/>
          <a:p>
            <a:r>
              <a:rPr lang="it-IT" dirty="0" smtClean="0"/>
              <a:t>Streaming </a:t>
            </a:r>
            <a:r>
              <a:rPr lang="it-IT" dirty="0" err="1" smtClean="0"/>
              <a:t>Day</a:t>
            </a:r>
            <a:r>
              <a:rPr lang="it-IT" dirty="0" smtClean="0"/>
              <a:t>, Parma, </a:t>
            </a:r>
            <a:r>
              <a:rPr lang="it-IT" dirty="0" err="1" smtClean="0"/>
              <a:t>September</a:t>
            </a:r>
            <a:r>
              <a:rPr lang="it-IT" dirty="0" smtClean="0"/>
              <a:t> </a:t>
            </a:r>
            <a:r>
              <a:rPr lang="it-IT" dirty="0" err="1" smtClean="0"/>
              <a:t>2</a:t>
            </a:r>
            <a:r>
              <a:rPr lang="it-IT" dirty="0" smtClean="0"/>
              <a:t>, 2008</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3048000" y="6461125"/>
            <a:ext cx="3429000" cy="396875"/>
          </a:xfrm>
        </p:spPr>
        <p:txBody>
          <a:bodyPr/>
          <a:lstStyle/>
          <a:p>
            <a:r>
              <a:rPr lang="it-IT" dirty="0" smtClean="0"/>
              <a:t>Streaming </a:t>
            </a:r>
            <a:r>
              <a:rPr lang="it-IT" dirty="0" err="1" smtClean="0"/>
              <a:t>Day</a:t>
            </a:r>
            <a:r>
              <a:rPr lang="it-IT" dirty="0" smtClean="0"/>
              <a:t>, Parma, </a:t>
            </a:r>
            <a:r>
              <a:rPr lang="it-IT" dirty="0" err="1" smtClean="0"/>
              <a:t>September</a:t>
            </a:r>
            <a:r>
              <a:rPr lang="it-IT" dirty="0" smtClean="0"/>
              <a:t> </a:t>
            </a:r>
            <a:r>
              <a:rPr lang="it-IT" dirty="0" err="1" smtClean="0"/>
              <a:t>2</a:t>
            </a:r>
            <a:r>
              <a:rPr lang="it-IT" dirty="0" smtClean="0"/>
              <a:t>, 2008</a:t>
            </a:r>
            <a:endParaRPr lang="en-US" dirty="0"/>
          </a:p>
        </p:txBody>
      </p:sp>
      <p:sp>
        <p:nvSpPr>
          <p:cNvPr id="110594" name="Rectangle 2"/>
          <p:cNvSpPr>
            <a:spLocks noGrp="1" noChangeArrowheads="1"/>
          </p:cNvSpPr>
          <p:nvPr>
            <p:ph type="title"/>
          </p:nvPr>
        </p:nvSpPr>
        <p:spPr/>
        <p:txBody>
          <a:bodyPr>
            <a:normAutofit/>
          </a:bodyPr>
          <a:lstStyle/>
          <a:p>
            <a:r>
              <a:rPr lang="it-IT" dirty="0" err="1"/>
              <a:t>Packet</a:t>
            </a:r>
            <a:r>
              <a:rPr lang="it-IT" dirty="0"/>
              <a:t> </a:t>
            </a:r>
            <a:r>
              <a:rPr lang="it-IT" dirty="0" err="1" smtClean="0"/>
              <a:t>layer</a:t>
            </a:r>
            <a:r>
              <a:rPr lang="it-IT" dirty="0" smtClean="0"/>
              <a:t> </a:t>
            </a:r>
            <a:r>
              <a:rPr lang="it-IT" dirty="0" err="1"/>
              <a:t>Interleaving</a:t>
            </a:r>
            <a:endParaRPr lang="it-IT" dirty="0"/>
          </a:p>
        </p:txBody>
      </p:sp>
      <p:sp>
        <p:nvSpPr>
          <p:cNvPr id="110596" name="Rectangle 4"/>
          <p:cNvSpPr>
            <a:spLocks noGrp="1" noChangeArrowheads="1"/>
          </p:cNvSpPr>
          <p:nvPr>
            <p:ph type="body" sz="half" idx="2"/>
          </p:nvPr>
        </p:nvSpPr>
        <p:spPr>
          <a:xfrm>
            <a:off x="457200" y="5029200"/>
            <a:ext cx="8229600" cy="990600"/>
          </a:xfrm>
        </p:spPr>
        <p:txBody>
          <a:bodyPr>
            <a:normAutofit/>
          </a:bodyPr>
          <a:lstStyle/>
          <a:p>
            <a:pPr algn="just">
              <a:lnSpc>
                <a:spcPct val="90000"/>
              </a:lnSpc>
            </a:pPr>
            <a:r>
              <a:rPr lang="it-IT" sz="1600" dirty="0" err="1"/>
              <a:t>Interleaving</a:t>
            </a:r>
            <a:r>
              <a:rPr lang="it-IT" sz="1600" dirty="0"/>
              <a:t> in </a:t>
            </a:r>
            <a:r>
              <a:rPr lang="it-IT" sz="1600" dirty="0" err="1"/>
              <a:t>order</a:t>
            </a:r>
            <a:r>
              <a:rPr lang="it-IT" sz="1600" dirty="0"/>
              <a:t> </a:t>
            </a:r>
            <a:r>
              <a:rPr lang="it-IT" sz="1600" dirty="0" err="1"/>
              <a:t>to</a:t>
            </a:r>
            <a:r>
              <a:rPr lang="it-IT" sz="1600" dirty="0"/>
              <a:t> reduce </a:t>
            </a:r>
            <a:r>
              <a:rPr lang="it-IT" sz="1600" dirty="0" err="1"/>
              <a:t>error</a:t>
            </a:r>
            <a:r>
              <a:rPr lang="it-IT" sz="1600" dirty="0"/>
              <a:t> </a:t>
            </a:r>
            <a:r>
              <a:rPr lang="it-IT" sz="1600" dirty="0" err="1"/>
              <a:t>burst</a:t>
            </a:r>
            <a:r>
              <a:rPr lang="it-IT" sz="1600" dirty="0"/>
              <a:t> </a:t>
            </a:r>
            <a:r>
              <a:rPr lang="it-IT" sz="1600" dirty="0" err="1"/>
              <a:t>length</a:t>
            </a:r>
            <a:endParaRPr lang="it-IT" sz="1600" dirty="0"/>
          </a:p>
          <a:p>
            <a:pPr algn="just">
              <a:lnSpc>
                <a:spcPct val="90000"/>
              </a:lnSpc>
            </a:pPr>
            <a:r>
              <a:rPr lang="it-IT" sz="1600" dirty="0" err="1"/>
              <a:t>Interleaving</a:t>
            </a:r>
            <a:r>
              <a:rPr lang="it-IT" sz="1600" dirty="0"/>
              <a:t> </a:t>
            </a:r>
            <a:r>
              <a:rPr lang="it-IT" sz="1600" dirty="0" err="1"/>
              <a:t>adds</a:t>
            </a:r>
            <a:r>
              <a:rPr lang="it-IT" sz="1600" dirty="0"/>
              <a:t> a </a:t>
            </a:r>
            <a:r>
              <a:rPr lang="it-IT" sz="1600" dirty="0" err="1"/>
              <a:t>significant</a:t>
            </a:r>
            <a:r>
              <a:rPr lang="it-IT" sz="1600" dirty="0"/>
              <a:t> delivery </a:t>
            </a:r>
            <a:r>
              <a:rPr lang="it-IT" sz="1600" dirty="0" err="1"/>
              <a:t>delay</a:t>
            </a:r>
            <a:endParaRPr lang="it-IT" sz="1600" dirty="0"/>
          </a:p>
          <a:p>
            <a:pPr algn="just">
              <a:lnSpc>
                <a:spcPct val="90000"/>
              </a:lnSpc>
            </a:pPr>
            <a:r>
              <a:rPr lang="it-IT" sz="1600" dirty="0" err="1"/>
              <a:t>Interleaving</a:t>
            </a:r>
            <a:r>
              <a:rPr lang="it-IT" sz="1600" dirty="0"/>
              <a:t> </a:t>
            </a:r>
            <a:r>
              <a:rPr lang="it-IT" sz="1600" dirty="0" err="1"/>
              <a:t>helps</a:t>
            </a:r>
            <a:r>
              <a:rPr lang="it-IT" sz="1600" dirty="0"/>
              <a:t> in </a:t>
            </a:r>
            <a:r>
              <a:rPr lang="it-IT" sz="1600" dirty="0" err="1"/>
              <a:t>reducing</a:t>
            </a:r>
            <a:r>
              <a:rPr lang="it-IT" sz="1600" dirty="0"/>
              <a:t> the PLFEC </a:t>
            </a:r>
            <a:r>
              <a:rPr lang="it-IT" sz="1600" dirty="0" err="1"/>
              <a:t>codeword</a:t>
            </a:r>
            <a:r>
              <a:rPr lang="it-IT" sz="1600" dirty="0"/>
              <a:t> and the relative </a:t>
            </a:r>
            <a:r>
              <a:rPr lang="it-IT" sz="1600" dirty="0" err="1"/>
              <a:t>decoding</a:t>
            </a:r>
            <a:r>
              <a:rPr lang="it-IT" sz="1600" dirty="0"/>
              <a:t> </a:t>
            </a:r>
            <a:r>
              <a:rPr lang="it-IT" sz="1600" dirty="0" err="1"/>
              <a:t>complexity</a:t>
            </a:r>
            <a:endParaRPr lang="it-IT" sz="1600" dirty="0"/>
          </a:p>
          <a:p>
            <a:pPr>
              <a:lnSpc>
                <a:spcPct val="90000"/>
              </a:lnSpc>
              <a:buFontTx/>
              <a:buNone/>
            </a:pPr>
            <a:endParaRPr lang="it-IT" sz="2800" dirty="0"/>
          </a:p>
        </p:txBody>
      </p:sp>
      <p:pic>
        <p:nvPicPr>
          <p:cNvPr id="110597" name="Picture 5" descr="Untitled"/>
          <p:cNvPicPr>
            <a:picLocks noGrp="1" noChangeAspect="1" noChangeArrowheads="1"/>
          </p:cNvPicPr>
          <p:nvPr>
            <p:ph sz="half" idx="1"/>
          </p:nvPr>
        </p:nvPicPr>
        <p:blipFill>
          <a:blip r:embed="rId2"/>
          <a:srcRect/>
          <a:stretch>
            <a:fillRect/>
          </a:stretch>
        </p:blipFill>
        <p:spPr>
          <a:xfrm>
            <a:off x="762000" y="1066800"/>
            <a:ext cx="7315200" cy="3962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 name="Rettangolo arrotondato 123"/>
          <p:cNvSpPr/>
          <p:nvPr/>
        </p:nvSpPr>
        <p:spPr>
          <a:xfrm rot="5400000">
            <a:off x="2344200" y="4374146"/>
            <a:ext cx="874200" cy="2971800"/>
          </a:xfrm>
          <a:prstGeom prst="roundRect">
            <a:avLst/>
          </a:prstGeom>
          <a:gradFill flip="none" rotWithShape="1">
            <a:gsLst>
              <a:gs pos="0">
                <a:schemeClr val="accent1">
                  <a:tint val="75000"/>
                  <a:shade val="85000"/>
                  <a:satMod val="230000"/>
                  <a:alpha val="31000"/>
                </a:schemeClr>
              </a:gs>
              <a:gs pos="25000">
                <a:schemeClr val="accent1">
                  <a:tint val="90000"/>
                  <a:shade val="70000"/>
                  <a:satMod val="220000"/>
                  <a:alpha val="31000"/>
                </a:schemeClr>
              </a:gs>
              <a:gs pos="50000">
                <a:schemeClr val="accent1">
                  <a:tint val="90000"/>
                  <a:shade val="58000"/>
                  <a:satMod val="225000"/>
                  <a:alpha val="31000"/>
                </a:schemeClr>
              </a:gs>
              <a:gs pos="65000">
                <a:schemeClr val="accent1">
                  <a:tint val="90000"/>
                  <a:shade val="58000"/>
                  <a:satMod val="225000"/>
                  <a:alpha val="31000"/>
                </a:schemeClr>
              </a:gs>
              <a:gs pos="80000">
                <a:schemeClr val="accent1">
                  <a:tint val="90000"/>
                  <a:shade val="69000"/>
                  <a:satMod val="220000"/>
                  <a:alpha val="31000"/>
                </a:schemeClr>
              </a:gs>
              <a:gs pos="100000">
                <a:schemeClr val="accent1">
                  <a:tint val="77000"/>
                  <a:shade val="80000"/>
                  <a:satMod val="230000"/>
                  <a:alpha val="31000"/>
                </a:schemeClr>
              </a:gs>
            </a:gsLst>
            <a:lin ang="5400000" scaled="1"/>
            <a:tileRect/>
          </a:gradFill>
          <a:effectLst>
            <a:outerShdw blurRad="76200" dist="50800" dir="5400000" rotWithShape="0">
              <a:srgbClr val="4E3B3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Rettangolo arrotondato 122"/>
          <p:cNvSpPr/>
          <p:nvPr/>
        </p:nvSpPr>
        <p:spPr>
          <a:xfrm>
            <a:off x="1219200" y="2209800"/>
            <a:ext cx="874200" cy="2971800"/>
          </a:xfrm>
          <a:prstGeom prst="roundRect">
            <a:avLst/>
          </a:prstGeom>
          <a:gradFill flip="none" rotWithShape="1">
            <a:gsLst>
              <a:gs pos="0">
                <a:schemeClr val="accent1">
                  <a:tint val="75000"/>
                  <a:shade val="85000"/>
                  <a:satMod val="230000"/>
                  <a:alpha val="31000"/>
                </a:schemeClr>
              </a:gs>
              <a:gs pos="25000">
                <a:schemeClr val="accent1">
                  <a:tint val="90000"/>
                  <a:shade val="70000"/>
                  <a:satMod val="220000"/>
                  <a:alpha val="31000"/>
                </a:schemeClr>
              </a:gs>
              <a:gs pos="50000">
                <a:schemeClr val="accent1">
                  <a:tint val="90000"/>
                  <a:shade val="58000"/>
                  <a:satMod val="225000"/>
                  <a:alpha val="31000"/>
                </a:schemeClr>
              </a:gs>
              <a:gs pos="65000">
                <a:schemeClr val="accent1">
                  <a:tint val="90000"/>
                  <a:shade val="58000"/>
                  <a:satMod val="225000"/>
                  <a:alpha val="31000"/>
                </a:schemeClr>
              </a:gs>
              <a:gs pos="80000">
                <a:schemeClr val="accent1">
                  <a:tint val="90000"/>
                  <a:shade val="69000"/>
                  <a:satMod val="220000"/>
                  <a:alpha val="31000"/>
                </a:schemeClr>
              </a:gs>
              <a:gs pos="100000">
                <a:schemeClr val="accent1">
                  <a:tint val="77000"/>
                  <a:shade val="80000"/>
                  <a:satMod val="230000"/>
                  <a:alpha val="31000"/>
                </a:schemeClr>
              </a:gs>
            </a:gsLst>
            <a:lin ang="5400000" scaled="1"/>
            <a:tileRect/>
          </a:gradFill>
          <a:effectLst>
            <a:outerShdw blurRad="76200" dist="50800" dir="5400000" rotWithShape="0">
              <a:srgbClr val="4E3B3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457200" y="304800"/>
            <a:ext cx="8686800" cy="838200"/>
          </a:xfrm>
        </p:spPr>
        <p:txBody>
          <a:bodyPr/>
          <a:lstStyle/>
          <a:p>
            <a:r>
              <a:rPr lang="en-GB" dirty="0" smtClean="0"/>
              <a:t>ULFEC and INTERLEAVING</a:t>
            </a:r>
            <a:endParaRPr lang="en-GB" dirty="0"/>
          </a:p>
        </p:txBody>
      </p:sp>
      <p:grpSp>
        <p:nvGrpSpPr>
          <p:cNvPr id="119" name="Gruppo 118"/>
          <p:cNvGrpSpPr/>
          <p:nvPr/>
        </p:nvGrpSpPr>
        <p:grpSpPr>
          <a:xfrm>
            <a:off x="1356800" y="2324100"/>
            <a:ext cx="4775200" cy="2661746"/>
            <a:chOff x="1778000" y="2324100"/>
            <a:chExt cx="4775200" cy="2661746"/>
          </a:xfrm>
        </p:grpSpPr>
        <p:sp>
          <p:nvSpPr>
            <p:cNvPr id="63" name="AutoShape 4"/>
            <p:cNvSpPr>
              <a:spLocks noChangeArrowheads="1"/>
            </p:cNvSpPr>
            <p:nvPr/>
          </p:nvSpPr>
          <p:spPr bwMode="auto">
            <a:xfrm>
              <a:off x="1778000" y="2324100"/>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1A</a:t>
              </a:r>
              <a:endParaRPr lang="en-GB" dirty="0"/>
            </a:p>
          </p:txBody>
        </p:sp>
        <p:sp>
          <p:nvSpPr>
            <p:cNvPr id="64" name="AutoShape 5"/>
            <p:cNvSpPr>
              <a:spLocks noChangeArrowheads="1"/>
            </p:cNvSpPr>
            <p:nvPr/>
          </p:nvSpPr>
          <p:spPr bwMode="auto">
            <a:xfrm>
              <a:off x="2616200" y="2324100"/>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2A</a:t>
              </a:r>
              <a:endParaRPr lang="en-GB" dirty="0"/>
            </a:p>
          </p:txBody>
        </p:sp>
        <p:sp>
          <p:nvSpPr>
            <p:cNvPr id="65" name="AutoShape 6"/>
            <p:cNvSpPr>
              <a:spLocks noChangeArrowheads="1"/>
            </p:cNvSpPr>
            <p:nvPr/>
          </p:nvSpPr>
          <p:spPr bwMode="auto">
            <a:xfrm>
              <a:off x="5105400" y="23241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dirty="0" smtClean="0"/>
                <a:t>5A</a:t>
              </a:r>
              <a:endParaRPr lang="en-GB" dirty="0"/>
            </a:p>
          </p:txBody>
        </p:sp>
        <p:sp>
          <p:nvSpPr>
            <p:cNvPr id="66" name="AutoShape 7"/>
            <p:cNvSpPr>
              <a:spLocks noChangeArrowheads="1"/>
            </p:cNvSpPr>
            <p:nvPr/>
          </p:nvSpPr>
          <p:spPr bwMode="auto">
            <a:xfrm>
              <a:off x="5943600" y="23241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dirty="0" smtClean="0"/>
                <a:t>6A</a:t>
              </a:r>
              <a:endParaRPr lang="en-GB" dirty="0"/>
            </a:p>
          </p:txBody>
        </p:sp>
        <p:sp>
          <p:nvSpPr>
            <p:cNvPr id="70" name="AutoShape 11"/>
            <p:cNvSpPr>
              <a:spLocks noChangeArrowheads="1"/>
            </p:cNvSpPr>
            <p:nvPr/>
          </p:nvSpPr>
          <p:spPr bwMode="auto">
            <a:xfrm>
              <a:off x="4292600" y="2324100"/>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4A</a:t>
              </a:r>
              <a:endParaRPr lang="en-GB" dirty="0"/>
            </a:p>
          </p:txBody>
        </p:sp>
        <p:sp>
          <p:nvSpPr>
            <p:cNvPr id="71" name="AutoShape 12"/>
            <p:cNvSpPr>
              <a:spLocks noChangeArrowheads="1"/>
            </p:cNvSpPr>
            <p:nvPr/>
          </p:nvSpPr>
          <p:spPr bwMode="auto">
            <a:xfrm>
              <a:off x="3454400" y="2324100"/>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3A</a:t>
              </a:r>
              <a:endParaRPr lang="en-GB" dirty="0"/>
            </a:p>
          </p:txBody>
        </p:sp>
        <p:sp>
          <p:nvSpPr>
            <p:cNvPr id="73" name="AutoShape 4"/>
            <p:cNvSpPr>
              <a:spLocks noChangeArrowheads="1"/>
            </p:cNvSpPr>
            <p:nvPr/>
          </p:nvSpPr>
          <p:spPr bwMode="auto">
            <a:xfrm>
              <a:off x="1778000" y="3009900"/>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1B</a:t>
              </a:r>
              <a:endParaRPr lang="en-GB" dirty="0"/>
            </a:p>
          </p:txBody>
        </p:sp>
        <p:sp>
          <p:nvSpPr>
            <p:cNvPr id="74" name="AutoShape 5"/>
            <p:cNvSpPr>
              <a:spLocks noChangeArrowheads="1"/>
            </p:cNvSpPr>
            <p:nvPr/>
          </p:nvSpPr>
          <p:spPr bwMode="auto">
            <a:xfrm>
              <a:off x="2616200" y="3009900"/>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2B</a:t>
              </a:r>
              <a:endParaRPr lang="en-GB" dirty="0"/>
            </a:p>
          </p:txBody>
        </p:sp>
        <p:sp>
          <p:nvSpPr>
            <p:cNvPr id="75" name="AutoShape 6"/>
            <p:cNvSpPr>
              <a:spLocks noChangeArrowheads="1"/>
            </p:cNvSpPr>
            <p:nvPr/>
          </p:nvSpPr>
          <p:spPr bwMode="auto">
            <a:xfrm>
              <a:off x="5105400" y="30099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dirty="0" smtClean="0"/>
                <a:t>5B</a:t>
              </a:r>
              <a:endParaRPr lang="en-GB" dirty="0"/>
            </a:p>
          </p:txBody>
        </p:sp>
        <p:sp>
          <p:nvSpPr>
            <p:cNvPr id="76" name="AutoShape 7"/>
            <p:cNvSpPr>
              <a:spLocks noChangeArrowheads="1"/>
            </p:cNvSpPr>
            <p:nvPr/>
          </p:nvSpPr>
          <p:spPr bwMode="auto">
            <a:xfrm>
              <a:off x="5943600" y="30099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dirty="0" smtClean="0"/>
                <a:t>6B</a:t>
              </a:r>
              <a:endParaRPr lang="en-GB" dirty="0"/>
            </a:p>
          </p:txBody>
        </p:sp>
        <p:sp>
          <p:nvSpPr>
            <p:cNvPr id="80" name="AutoShape 11"/>
            <p:cNvSpPr>
              <a:spLocks noChangeArrowheads="1"/>
            </p:cNvSpPr>
            <p:nvPr/>
          </p:nvSpPr>
          <p:spPr bwMode="auto">
            <a:xfrm>
              <a:off x="4292600" y="3009900"/>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4B</a:t>
              </a:r>
              <a:endParaRPr lang="en-GB" dirty="0"/>
            </a:p>
          </p:txBody>
        </p:sp>
        <p:sp>
          <p:nvSpPr>
            <p:cNvPr id="81" name="AutoShape 12"/>
            <p:cNvSpPr>
              <a:spLocks noChangeArrowheads="1"/>
            </p:cNvSpPr>
            <p:nvPr/>
          </p:nvSpPr>
          <p:spPr bwMode="auto">
            <a:xfrm>
              <a:off x="3454400" y="3009900"/>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3B</a:t>
              </a:r>
              <a:endParaRPr lang="en-GB" dirty="0"/>
            </a:p>
          </p:txBody>
        </p:sp>
        <p:sp>
          <p:nvSpPr>
            <p:cNvPr id="83" name="AutoShape 4"/>
            <p:cNvSpPr>
              <a:spLocks noChangeArrowheads="1"/>
            </p:cNvSpPr>
            <p:nvPr/>
          </p:nvSpPr>
          <p:spPr bwMode="auto">
            <a:xfrm>
              <a:off x="1778000" y="3733800"/>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a:r>
                <a:rPr lang="en-GB" dirty="0" smtClean="0"/>
                <a:t>1C</a:t>
              </a:r>
              <a:endParaRPr lang="en-GB" dirty="0"/>
            </a:p>
          </p:txBody>
        </p:sp>
        <p:sp>
          <p:nvSpPr>
            <p:cNvPr id="84" name="AutoShape 5"/>
            <p:cNvSpPr>
              <a:spLocks noChangeArrowheads="1"/>
            </p:cNvSpPr>
            <p:nvPr/>
          </p:nvSpPr>
          <p:spPr bwMode="auto">
            <a:xfrm>
              <a:off x="2616200" y="3733800"/>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a:r>
                <a:rPr lang="en-GB" dirty="0" smtClean="0"/>
                <a:t>2C</a:t>
              </a:r>
              <a:endParaRPr lang="en-GB" dirty="0"/>
            </a:p>
          </p:txBody>
        </p:sp>
        <p:sp>
          <p:nvSpPr>
            <p:cNvPr id="85" name="AutoShape 6"/>
            <p:cNvSpPr>
              <a:spLocks noChangeArrowheads="1"/>
            </p:cNvSpPr>
            <p:nvPr/>
          </p:nvSpPr>
          <p:spPr bwMode="auto">
            <a:xfrm>
              <a:off x="5105400" y="37338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86" name="AutoShape 7"/>
            <p:cNvSpPr>
              <a:spLocks noChangeArrowheads="1"/>
            </p:cNvSpPr>
            <p:nvPr/>
          </p:nvSpPr>
          <p:spPr bwMode="auto">
            <a:xfrm>
              <a:off x="5943600" y="3733800"/>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90" name="AutoShape 11"/>
            <p:cNvSpPr>
              <a:spLocks noChangeArrowheads="1"/>
            </p:cNvSpPr>
            <p:nvPr/>
          </p:nvSpPr>
          <p:spPr bwMode="auto">
            <a:xfrm>
              <a:off x="4292600" y="3733800"/>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endParaRPr lang="en-GB"/>
            </a:p>
          </p:txBody>
        </p:sp>
        <p:sp>
          <p:nvSpPr>
            <p:cNvPr id="91" name="AutoShape 12"/>
            <p:cNvSpPr>
              <a:spLocks noChangeArrowheads="1"/>
            </p:cNvSpPr>
            <p:nvPr/>
          </p:nvSpPr>
          <p:spPr bwMode="auto">
            <a:xfrm>
              <a:off x="3454400" y="3733800"/>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a:r>
                <a:rPr lang="en-GB" dirty="0" smtClean="0"/>
                <a:t>…</a:t>
              </a:r>
              <a:endParaRPr lang="en-GB" dirty="0"/>
            </a:p>
          </p:txBody>
        </p:sp>
        <p:sp>
          <p:nvSpPr>
            <p:cNvPr id="93" name="AutoShape 4"/>
            <p:cNvSpPr>
              <a:spLocks noChangeArrowheads="1"/>
            </p:cNvSpPr>
            <p:nvPr/>
          </p:nvSpPr>
          <p:spPr bwMode="auto">
            <a:xfrm>
              <a:off x="1778000" y="4452446"/>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r>
                <a:rPr lang="en-GB" dirty="0" smtClean="0"/>
                <a:t>1D</a:t>
              </a:r>
              <a:endParaRPr lang="en-GB" dirty="0"/>
            </a:p>
          </p:txBody>
        </p:sp>
        <p:sp>
          <p:nvSpPr>
            <p:cNvPr id="94" name="AutoShape 5"/>
            <p:cNvSpPr>
              <a:spLocks noChangeArrowheads="1"/>
            </p:cNvSpPr>
            <p:nvPr/>
          </p:nvSpPr>
          <p:spPr bwMode="auto">
            <a:xfrm>
              <a:off x="2616200" y="4452446"/>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r>
                <a:rPr lang="en-GB" dirty="0" smtClean="0"/>
                <a:t>2D</a:t>
              </a:r>
              <a:endParaRPr lang="en-GB" dirty="0"/>
            </a:p>
          </p:txBody>
        </p:sp>
        <p:sp>
          <p:nvSpPr>
            <p:cNvPr id="95" name="AutoShape 6"/>
            <p:cNvSpPr>
              <a:spLocks noChangeArrowheads="1"/>
            </p:cNvSpPr>
            <p:nvPr/>
          </p:nvSpPr>
          <p:spPr bwMode="auto">
            <a:xfrm>
              <a:off x="5105400" y="4452446"/>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96" name="AutoShape 7"/>
            <p:cNvSpPr>
              <a:spLocks noChangeArrowheads="1"/>
            </p:cNvSpPr>
            <p:nvPr/>
          </p:nvSpPr>
          <p:spPr bwMode="auto">
            <a:xfrm>
              <a:off x="5943600" y="4452446"/>
              <a:ext cx="609600" cy="533400"/>
            </a:xfrm>
            <a:prstGeom prst="flowChartAlternateProcess">
              <a:avLst/>
            </a:prstGeom>
            <a:solidFill>
              <a:schemeClr val="folHlink"/>
            </a:solidFill>
            <a:ln w="9525">
              <a:solidFill>
                <a:schemeClr val="tx1"/>
              </a:solidFill>
              <a:miter lim="800000"/>
              <a:headEnd/>
              <a:tailEnd/>
            </a:ln>
          </p:spPr>
          <p:txBody>
            <a:bodyPr wrap="none" anchor="ctr">
              <a:prstTxWarp prst="textNoShape">
                <a:avLst/>
              </a:prstTxWarp>
            </a:bodyPr>
            <a:lstStyle/>
            <a:p>
              <a:endParaRPr lang="en-GB"/>
            </a:p>
          </p:txBody>
        </p:sp>
        <p:sp>
          <p:nvSpPr>
            <p:cNvPr id="100" name="AutoShape 11"/>
            <p:cNvSpPr>
              <a:spLocks noChangeArrowheads="1"/>
            </p:cNvSpPr>
            <p:nvPr/>
          </p:nvSpPr>
          <p:spPr bwMode="auto">
            <a:xfrm>
              <a:off x="4292600" y="4452446"/>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endParaRPr lang="en-GB"/>
            </a:p>
          </p:txBody>
        </p:sp>
        <p:sp>
          <p:nvSpPr>
            <p:cNvPr id="101" name="AutoShape 12"/>
            <p:cNvSpPr>
              <a:spLocks noChangeArrowheads="1"/>
            </p:cNvSpPr>
            <p:nvPr/>
          </p:nvSpPr>
          <p:spPr bwMode="auto">
            <a:xfrm>
              <a:off x="3454400" y="4452446"/>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r>
                <a:rPr lang="en-GB" dirty="0" smtClean="0"/>
                <a:t>…</a:t>
              </a:r>
              <a:endParaRPr lang="en-GB" dirty="0"/>
            </a:p>
          </p:txBody>
        </p:sp>
      </p:grpSp>
      <p:grpSp>
        <p:nvGrpSpPr>
          <p:cNvPr id="121" name="Gruppo 120"/>
          <p:cNvGrpSpPr/>
          <p:nvPr/>
        </p:nvGrpSpPr>
        <p:grpSpPr>
          <a:xfrm>
            <a:off x="1320800" y="5546725"/>
            <a:ext cx="6045200" cy="533400"/>
            <a:chOff x="1625600" y="5546725"/>
            <a:chExt cx="6045200" cy="533400"/>
          </a:xfrm>
        </p:grpSpPr>
        <p:sp>
          <p:nvSpPr>
            <p:cNvPr id="102" name="AutoShape 4"/>
            <p:cNvSpPr>
              <a:spLocks noChangeArrowheads="1"/>
            </p:cNvSpPr>
            <p:nvPr/>
          </p:nvSpPr>
          <p:spPr bwMode="auto">
            <a:xfrm>
              <a:off x="1625600" y="5546725"/>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1A</a:t>
              </a:r>
              <a:endParaRPr lang="en-GB" dirty="0"/>
            </a:p>
          </p:txBody>
        </p:sp>
        <p:sp>
          <p:nvSpPr>
            <p:cNvPr id="103" name="AutoShape 4"/>
            <p:cNvSpPr>
              <a:spLocks noChangeArrowheads="1"/>
            </p:cNvSpPr>
            <p:nvPr/>
          </p:nvSpPr>
          <p:spPr bwMode="auto">
            <a:xfrm>
              <a:off x="2387600" y="5546725"/>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1B</a:t>
              </a:r>
              <a:endParaRPr lang="en-GB" dirty="0"/>
            </a:p>
          </p:txBody>
        </p:sp>
        <p:sp>
          <p:nvSpPr>
            <p:cNvPr id="104" name="AutoShape 4"/>
            <p:cNvSpPr>
              <a:spLocks noChangeArrowheads="1"/>
            </p:cNvSpPr>
            <p:nvPr/>
          </p:nvSpPr>
          <p:spPr bwMode="auto">
            <a:xfrm>
              <a:off x="3149600" y="5546725"/>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a:r>
                <a:rPr lang="en-GB" dirty="0" smtClean="0"/>
                <a:t>1C</a:t>
              </a:r>
              <a:endParaRPr lang="en-GB" dirty="0"/>
            </a:p>
          </p:txBody>
        </p:sp>
        <p:sp>
          <p:nvSpPr>
            <p:cNvPr id="105" name="AutoShape 4"/>
            <p:cNvSpPr>
              <a:spLocks noChangeArrowheads="1"/>
            </p:cNvSpPr>
            <p:nvPr/>
          </p:nvSpPr>
          <p:spPr bwMode="auto">
            <a:xfrm>
              <a:off x="3962400" y="5546725"/>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r>
                <a:rPr lang="en-GB" dirty="0" smtClean="0"/>
                <a:t>1D</a:t>
              </a:r>
              <a:endParaRPr lang="en-GB" dirty="0"/>
            </a:p>
          </p:txBody>
        </p:sp>
        <p:sp>
          <p:nvSpPr>
            <p:cNvPr id="106" name="AutoShape 4"/>
            <p:cNvSpPr>
              <a:spLocks noChangeArrowheads="1"/>
            </p:cNvSpPr>
            <p:nvPr/>
          </p:nvSpPr>
          <p:spPr bwMode="auto">
            <a:xfrm>
              <a:off x="4724400" y="5546725"/>
              <a:ext cx="609600" cy="5334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a:r>
                <a:rPr lang="en-GB" dirty="0" smtClean="0"/>
                <a:t>2A</a:t>
              </a:r>
              <a:endParaRPr lang="en-GB" dirty="0"/>
            </a:p>
          </p:txBody>
        </p:sp>
        <p:sp>
          <p:nvSpPr>
            <p:cNvPr id="107" name="AutoShape 4"/>
            <p:cNvSpPr>
              <a:spLocks noChangeArrowheads="1"/>
            </p:cNvSpPr>
            <p:nvPr/>
          </p:nvSpPr>
          <p:spPr bwMode="auto">
            <a:xfrm>
              <a:off x="5486400" y="5546725"/>
              <a:ext cx="609600" cy="533400"/>
            </a:xfrm>
            <a:prstGeom prst="flowChartAlternate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a:r>
                <a:rPr lang="en-GB" dirty="0" smtClean="0"/>
                <a:t>2B</a:t>
              </a:r>
              <a:endParaRPr lang="en-GB" dirty="0"/>
            </a:p>
          </p:txBody>
        </p:sp>
        <p:sp>
          <p:nvSpPr>
            <p:cNvPr id="108" name="AutoShape 4"/>
            <p:cNvSpPr>
              <a:spLocks noChangeArrowheads="1"/>
            </p:cNvSpPr>
            <p:nvPr/>
          </p:nvSpPr>
          <p:spPr bwMode="auto">
            <a:xfrm>
              <a:off x="6248400" y="5546725"/>
              <a:ext cx="609600" cy="5334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a:r>
                <a:rPr lang="en-GB" dirty="0" smtClean="0"/>
                <a:t>2C</a:t>
              </a:r>
              <a:endParaRPr lang="en-GB" dirty="0"/>
            </a:p>
          </p:txBody>
        </p:sp>
        <p:sp>
          <p:nvSpPr>
            <p:cNvPr id="109" name="AutoShape 4"/>
            <p:cNvSpPr>
              <a:spLocks noChangeArrowheads="1"/>
            </p:cNvSpPr>
            <p:nvPr/>
          </p:nvSpPr>
          <p:spPr bwMode="auto">
            <a:xfrm>
              <a:off x="7061200" y="5546725"/>
              <a:ext cx="609600" cy="533400"/>
            </a:xfrm>
            <a:prstGeom prst="flowChartAlternateProcess">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r>
                <a:rPr lang="en-GB" dirty="0" smtClean="0"/>
                <a:t>2D</a:t>
              </a:r>
              <a:endParaRPr lang="en-GB" dirty="0"/>
            </a:p>
          </p:txBody>
        </p:sp>
      </p:grpSp>
      <p:grpSp>
        <p:nvGrpSpPr>
          <p:cNvPr id="118" name="Gruppo 117"/>
          <p:cNvGrpSpPr/>
          <p:nvPr/>
        </p:nvGrpSpPr>
        <p:grpSpPr>
          <a:xfrm>
            <a:off x="3871400" y="2286000"/>
            <a:ext cx="2260600" cy="533400"/>
            <a:chOff x="3454400" y="1524000"/>
            <a:chExt cx="2260600" cy="533400"/>
          </a:xfrm>
        </p:grpSpPr>
        <p:sp>
          <p:nvSpPr>
            <p:cNvPr id="110" name="Simbolo &quot;divieto&quot; 109"/>
            <p:cNvSpPr/>
            <p:nvPr/>
          </p:nvSpPr>
          <p:spPr>
            <a:xfrm>
              <a:off x="3454400" y="1524000"/>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1" name="Simbolo &quot;divieto&quot; 110"/>
            <p:cNvSpPr/>
            <p:nvPr/>
          </p:nvSpPr>
          <p:spPr>
            <a:xfrm>
              <a:off x="4267200" y="1524000"/>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2" name="Simbolo &quot;divieto&quot; 111"/>
            <p:cNvSpPr/>
            <p:nvPr/>
          </p:nvSpPr>
          <p:spPr>
            <a:xfrm>
              <a:off x="5105400" y="1524000"/>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120" name="Gruppo 119"/>
          <p:cNvGrpSpPr/>
          <p:nvPr/>
        </p:nvGrpSpPr>
        <p:grpSpPr>
          <a:xfrm>
            <a:off x="3657600" y="5535121"/>
            <a:ext cx="2133600" cy="560879"/>
            <a:chOff x="3962400" y="4985846"/>
            <a:chExt cx="2133600" cy="560879"/>
          </a:xfrm>
        </p:grpSpPr>
        <p:sp>
          <p:nvSpPr>
            <p:cNvPr id="113" name="Simbolo &quot;divieto&quot; 112"/>
            <p:cNvSpPr/>
            <p:nvPr/>
          </p:nvSpPr>
          <p:spPr>
            <a:xfrm>
              <a:off x="3962400" y="5013325"/>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4" name="Simbolo &quot;divieto&quot; 113"/>
            <p:cNvSpPr/>
            <p:nvPr/>
          </p:nvSpPr>
          <p:spPr>
            <a:xfrm>
              <a:off x="4724400" y="4985846"/>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5" name="Simbolo &quot;divieto&quot; 114"/>
            <p:cNvSpPr/>
            <p:nvPr/>
          </p:nvSpPr>
          <p:spPr>
            <a:xfrm>
              <a:off x="5486400" y="5013325"/>
              <a:ext cx="609600" cy="5334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cxnSp>
        <p:nvCxnSpPr>
          <p:cNvPr id="117" name="Connettore 1 116"/>
          <p:cNvCxnSpPr/>
          <p:nvPr/>
        </p:nvCxnSpPr>
        <p:spPr>
          <a:xfrm>
            <a:off x="1422400" y="1469230"/>
            <a:ext cx="568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0" name="Segnaposto piè di pagina 49"/>
          <p:cNvSpPr>
            <a:spLocks noGrp="1"/>
          </p:cNvSpPr>
          <p:nvPr>
            <p:ph type="ftr" sz="quarter" idx="11"/>
          </p:nvPr>
        </p:nvSpPr>
        <p:spPr/>
        <p:txBody>
          <a:bodyPr/>
          <a:lstStyle/>
          <a:p>
            <a:r>
              <a:rPr lang="it-IT" smtClean="0"/>
              <a:t>Streaming Day, Parma, September 2, 2008</a:t>
            </a:r>
            <a:endParaRPr lang="it-IT"/>
          </a:p>
        </p:txBody>
      </p:sp>
      <p:sp>
        <p:nvSpPr>
          <p:cNvPr id="51" name="Freccia sinistra 50"/>
          <p:cNvSpPr/>
          <p:nvPr/>
        </p:nvSpPr>
        <p:spPr>
          <a:xfrm>
            <a:off x="6324600" y="1752600"/>
            <a:ext cx="2590800" cy="17907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Codeword:</a:t>
            </a:r>
          </a:p>
          <a:p>
            <a:pPr algn="ctr"/>
            <a:r>
              <a:rPr lang="en-GB" dirty="0" smtClean="0"/>
              <a:t>4 Info packets</a:t>
            </a:r>
          </a:p>
          <a:p>
            <a:pPr algn="ctr"/>
            <a:r>
              <a:rPr lang="en-GB" dirty="0" smtClean="0"/>
              <a:t>2 Redundancy </a:t>
            </a:r>
            <a:r>
              <a:rPr lang="en-GB" dirty="0" err="1" smtClean="0"/>
              <a:t>pkts</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3"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4"/>
          <p:cNvSpPr>
            <a:spLocks noGrp="1"/>
          </p:cNvSpPr>
          <p:nvPr>
            <p:ph type="ftr" idx="11"/>
          </p:nvPr>
        </p:nvSpPr>
        <p:spPr/>
        <p:txBody>
          <a:bodyPr/>
          <a:lstStyle/>
          <a:p>
            <a:r>
              <a:rPr lang="it-IT" dirty="0" smtClean="0"/>
              <a:t>Streaming </a:t>
            </a:r>
            <a:r>
              <a:rPr lang="it-IT" dirty="0" err="1" smtClean="0"/>
              <a:t>Day</a:t>
            </a:r>
            <a:r>
              <a:rPr lang="it-IT" dirty="0" smtClean="0"/>
              <a:t>, Parma, </a:t>
            </a:r>
            <a:r>
              <a:rPr lang="it-IT" dirty="0" err="1" smtClean="0"/>
              <a:t>September</a:t>
            </a:r>
            <a:r>
              <a:rPr lang="it-IT" dirty="0" smtClean="0"/>
              <a:t> </a:t>
            </a:r>
            <a:r>
              <a:rPr lang="it-IT" dirty="0" err="1" smtClean="0"/>
              <a:t>2</a:t>
            </a:r>
            <a:r>
              <a:rPr lang="it-IT" dirty="0" smtClean="0"/>
              <a:t>, 2008</a:t>
            </a:r>
            <a:endParaRPr lang="en-GB" dirty="0"/>
          </a:p>
        </p:txBody>
      </p:sp>
      <p:sp>
        <p:nvSpPr>
          <p:cNvPr id="56322" name="Rectangle 2"/>
          <p:cNvSpPr>
            <a:spLocks noGrp="1" noChangeArrowheads="1"/>
          </p:cNvSpPr>
          <p:nvPr>
            <p:ph type="title"/>
          </p:nvPr>
        </p:nvSpPr>
        <p:spPr>
          <a:xfrm>
            <a:off x="468313" y="290513"/>
            <a:ext cx="8001000" cy="581025"/>
          </a:xfrm>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t>SMART Buffering</a:t>
            </a:r>
            <a:endParaRPr lang="en-GB" sz="3200" dirty="0"/>
          </a:p>
        </p:txBody>
      </p:sp>
      <p:sp>
        <p:nvSpPr>
          <p:cNvPr id="56323" name="Rectangle 3"/>
          <p:cNvSpPr>
            <a:spLocks noGrp="1" noChangeArrowheads="1"/>
          </p:cNvSpPr>
          <p:nvPr>
            <p:ph type="body" idx="1"/>
          </p:nvPr>
        </p:nvSpPr>
        <p:spPr>
          <a:xfrm>
            <a:off x="1143000" y="1203325"/>
            <a:ext cx="6858000" cy="4449763"/>
          </a:xfrm>
          <a:ln/>
        </p:spPr>
        <p:txBody>
          <a:bodyPr/>
          <a:lstStyle/>
          <a:p>
            <a:pPr>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300" dirty="0"/>
          </a:p>
          <a:p>
            <a:pPr lvl="2">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000" dirty="0"/>
          </a:p>
        </p:txBody>
      </p:sp>
      <p:sp>
        <p:nvSpPr>
          <p:cNvPr id="56324" name="Rectangle 4"/>
          <p:cNvSpPr>
            <a:spLocks noChangeArrowheads="1"/>
          </p:cNvSpPr>
          <p:nvPr/>
        </p:nvSpPr>
        <p:spPr bwMode="auto">
          <a:xfrm>
            <a:off x="323850" y="1125538"/>
            <a:ext cx="8496300" cy="5040312"/>
          </a:xfrm>
          <a:prstGeom prst="rect">
            <a:avLst/>
          </a:prstGeom>
          <a:noFill/>
          <a:ln w="9525">
            <a:noFill/>
            <a:round/>
            <a:headEnd/>
            <a:tailEnd/>
          </a:ln>
          <a:effectLst/>
        </p:spPr>
        <p:txBody>
          <a:bodyPr lIns="90000" tIns="46800" rIns="90000" bIns="46800">
            <a:prstTxWarp prst="textNoShape">
              <a:avLst/>
            </a:prstTxWarp>
          </a:bodyPr>
          <a:lstStyle/>
          <a:p>
            <a:pPr marL="355600" indent="-355600" algn="just">
              <a:spcBef>
                <a:spcPts val="750"/>
              </a:spcBef>
              <a:buClr>
                <a:srgbClr val="CC0000"/>
              </a:buClr>
              <a:buSzPct val="100000"/>
              <a:buFont typeface="Wingdings" charset="2"/>
              <a:buChar char="§"/>
              <a:tabLst>
                <a:tab pos="1035050" algn="l"/>
                <a:tab pos="1484313"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Lst>
            </a:pPr>
            <a:r>
              <a:rPr lang="en-US" sz="2000" dirty="0" smtClean="0"/>
              <a:t>Long blockage periods (tunnels, bridges, trees…) may lead to complete channel outage</a:t>
            </a:r>
          </a:p>
          <a:p>
            <a:pPr marL="355600" indent="-355600" algn="just">
              <a:spcBef>
                <a:spcPts val="750"/>
              </a:spcBef>
              <a:buClr>
                <a:srgbClr val="CC0000"/>
              </a:buClr>
              <a:buSzPct val="100000"/>
              <a:buFont typeface="Wingdings" charset="2"/>
              <a:buChar char="§"/>
              <a:tabLst>
                <a:tab pos="1035050" algn="l"/>
                <a:tab pos="1484313"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Lst>
            </a:pPr>
            <a:r>
              <a:rPr lang="en-US" sz="2000" dirty="0" smtClean="0"/>
              <a:t>The loss of all packets transmitted during a long period may overcome the correcting capacity of the code.</a:t>
            </a:r>
          </a:p>
          <a:p>
            <a:pPr marL="355600" indent="-355600" algn="just">
              <a:spcBef>
                <a:spcPts val="750"/>
              </a:spcBef>
              <a:buClr>
                <a:srgbClr val="CC0000"/>
              </a:buClr>
              <a:buSzPct val="100000"/>
              <a:buFont typeface="Wingdings" charset="2"/>
              <a:buChar char="§"/>
              <a:tabLst>
                <a:tab pos="1035050" algn="l"/>
                <a:tab pos="1484313"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Lst>
            </a:pPr>
            <a:r>
              <a:rPr lang="en-US" sz="2000" dirty="0" smtClean="0"/>
              <a:t>When the routes are well-known, as when traced by means of a GPS navigator, these periods may be predictable.</a:t>
            </a:r>
          </a:p>
          <a:p>
            <a:pPr marL="355600" indent="-355600" algn="just">
              <a:spcBef>
                <a:spcPts val="750"/>
              </a:spcBef>
              <a:buClr>
                <a:srgbClr val="CC0000"/>
              </a:buClr>
              <a:buSzPct val="100000"/>
              <a:buFont typeface="Wingdings" charset="2"/>
              <a:buChar char="§"/>
              <a:tabLst>
                <a:tab pos="1035050" algn="l"/>
                <a:tab pos="1484313"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Lst>
            </a:pPr>
            <a:r>
              <a:rPr lang="en-US" sz="2000" dirty="0" smtClean="0"/>
              <a:t>The</a:t>
            </a:r>
            <a:r>
              <a:rPr lang="en-US" sz="2000" i="1" dirty="0" smtClean="0"/>
              <a:t> Smart System </a:t>
            </a:r>
            <a:r>
              <a:rPr lang="en-US" sz="2000" dirty="0" smtClean="0"/>
              <a:t>takes advantage from the combined action of GPS navigator, ULFEC, Interleaving and </a:t>
            </a:r>
            <a:r>
              <a:rPr lang="en-US" sz="2000" i="1" dirty="0" smtClean="0"/>
              <a:t>smart buffering,</a:t>
            </a:r>
            <a:r>
              <a:rPr lang="en-US" sz="2000" dirty="0" smtClean="0"/>
              <a:t> by estimating the points where the vehicle will not receive the signal for a period that exceeds a given threshold; in fact, this knowledge allows avoiding the transmission of data toward the specific bus, thus temporarily saving bandwidth for other services</a:t>
            </a:r>
            <a:r>
              <a:rPr lang="it-IT" sz="2000" dirty="0" smtClean="0"/>
              <a:t> </a:t>
            </a:r>
            <a:r>
              <a:rPr lang="en-US" sz="2000" dirty="0" smtClean="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4"/>
          <p:cNvSpPr>
            <a:spLocks noGrp="1"/>
          </p:cNvSpPr>
          <p:nvPr>
            <p:ph type="ftr" idx="11"/>
          </p:nvPr>
        </p:nvSpPr>
        <p:spPr/>
        <p:txBody>
          <a:bodyPr/>
          <a:lstStyle/>
          <a:p>
            <a:r>
              <a:rPr lang="it-IT" smtClean="0"/>
              <a:t>Streaming Day, Parma, September 2, 2008</a:t>
            </a:r>
            <a:endParaRPr lang="en-GB" dirty="0"/>
          </a:p>
        </p:txBody>
      </p:sp>
      <p:sp>
        <p:nvSpPr>
          <p:cNvPr id="56322" name="Rectangle 2"/>
          <p:cNvSpPr>
            <a:spLocks noGrp="1" noChangeArrowheads="1"/>
          </p:cNvSpPr>
          <p:nvPr>
            <p:ph type="title"/>
          </p:nvPr>
        </p:nvSpPr>
        <p:spPr>
          <a:xfrm>
            <a:off x="468313" y="290513"/>
            <a:ext cx="8001000" cy="581025"/>
          </a:xfrm>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t>SMART Buffering</a:t>
            </a:r>
            <a:endParaRPr lang="en-GB" sz="3200" dirty="0"/>
          </a:p>
        </p:txBody>
      </p:sp>
      <p:sp>
        <p:nvSpPr>
          <p:cNvPr id="56323" name="Rectangle 3"/>
          <p:cNvSpPr>
            <a:spLocks noGrp="1" noChangeArrowheads="1"/>
          </p:cNvSpPr>
          <p:nvPr>
            <p:ph type="body" idx="1"/>
          </p:nvPr>
        </p:nvSpPr>
        <p:spPr>
          <a:xfrm>
            <a:off x="1143000" y="1203325"/>
            <a:ext cx="6858000" cy="4449763"/>
          </a:xfrm>
          <a:ln/>
        </p:spPr>
        <p:txBody>
          <a:bodyPr/>
          <a:lstStyle/>
          <a:p>
            <a:pPr>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300" dirty="0"/>
          </a:p>
          <a:p>
            <a:pPr lvl="2">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000" dirty="0"/>
          </a:p>
        </p:txBody>
      </p:sp>
      <p:pic>
        <p:nvPicPr>
          <p:cNvPr id="7" name="Immagine 6"/>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4800" y="1203325"/>
            <a:ext cx="8675687" cy="44497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76200"/>
            <a:ext cx="7578725" cy="1143000"/>
          </a:xfrm>
        </p:spPr>
        <p:txBody>
          <a:bodyPr/>
          <a:lstStyle/>
          <a:p>
            <a:r>
              <a:rPr lang="en-US" b="1" dirty="0">
                <a:solidFill>
                  <a:schemeClr val="accent2"/>
                </a:solidFill>
              </a:rPr>
              <a:t>National Research Council (CNR)</a:t>
            </a:r>
            <a:endParaRPr lang="en-US" dirty="0"/>
          </a:p>
        </p:txBody>
      </p:sp>
      <p:sp>
        <p:nvSpPr>
          <p:cNvPr id="30723" name="Rectangle 3"/>
          <p:cNvSpPr>
            <a:spLocks noGrp="1" noChangeArrowheads="1"/>
          </p:cNvSpPr>
          <p:nvPr>
            <p:ph idx="1"/>
          </p:nvPr>
        </p:nvSpPr>
        <p:spPr>
          <a:xfrm>
            <a:off x="566738" y="1219200"/>
            <a:ext cx="8196262" cy="4800600"/>
          </a:xfrm>
        </p:spPr>
        <p:txBody>
          <a:bodyPr>
            <a:normAutofit fontScale="92500" lnSpcReduction="10000"/>
          </a:bodyPr>
          <a:lstStyle/>
          <a:p>
            <a:pPr algn="just">
              <a:lnSpc>
                <a:spcPct val="90000"/>
              </a:lnSpc>
            </a:pPr>
            <a:r>
              <a:rPr lang="en-US" sz="1800" b="1" dirty="0">
                <a:solidFill>
                  <a:srgbClr val="5A5152"/>
                </a:solidFill>
                <a:latin typeface="Verdana" pitchFamily="36" charset="0"/>
              </a:rPr>
              <a:t>What CNR is?</a:t>
            </a:r>
            <a:r>
              <a:rPr lang="en-US" sz="1000" dirty="0">
                <a:solidFill>
                  <a:srgbClr val="000000"/>
                </a:solidFill>
                <a:latin typeface="Verdana" pitchFamily="36" charset="0"/>
              </a:rPr>
              <a:t> </a:t>
            </a:r>
          </a:p>
          <a:p>
            <a:pPr algn="just">
              <a:lnSpc>
                <a:spcPct val="90000"/>
              </a:lnSpc>
              <a:buFontTx/>
              <a:buNone/>
            </a:pPr>
            <a:r>
              <a:rPr lang="en-US" sz="1400" dirty="0">
                <a:solidFill>
                  <a:srgbClr val="000000"/>
                </a:solidFill>
                <a:latin typeface="Verdana" pitchFamily="36" charset="0"/>
              </a:rPr>
              <a:t>	The </a:t>
            </a:r>
            <a:r>
              <a:rPr lang="en-US" sz="1400" b="1" dirty="0">
                <a:solidFill>
                  <a:srgbClr val="000000"/>
                </a:solidFill>
                <a:latin typeface="Verdana" pitchFamily="36" charset="0"/>
              </a:rPr>
              <a:t>National Research Council (CNR) is a public governmental organization</a:t>
            </a:r>
            <a:r>
              <a:rPr lang="en-US" sz="1400" dirty="0" smtClean="0">
                <a:solidFill>
                  <a:srgbClr val="000000"/>
                </a:solidFill>
                <a:latin typeface="Verdana" pitchFamily="36" charset="0"/>
              </a:rPr>
              <a:t>.</a:t>
            </a:r>
          </a:p>
          <a:p>
            <a:pPr indent="12700" algn="just">
              <a:lnSpc>
                <a:spcPct val="90000"/>
              </a:lnSpc>
              <a:buFontTx/>
              <a:buNone/>
            </a:pPr>
            <a:r>
              <a:rPr lang="en-US" sz="1400" dirty="0" smtClean="0">
                <a:solidFill>
                  <a:srgbClr val="000000"/>
                </a:solidFill>
                <a:latin typeface="Verdana" pitchFamily="36" charset="0"/>
              </a:rPr>
              <a:t>Its </a:t>
            </a:r>
            <a:r>
              <a:rPr lang="en-US" sz="1400" dirty="0">
                <a:solidFill>
                  <a:srgbClr val="000000"/>
                </a:solidFill>
                <a:latin typeface="Verdana" pitchFamily="36" charset="0"/>
              </a:rPr>
              <a:t>duty is to carry out, promote, spread, transfer, and improve research activities in the main sectors of knowledge growth and its applications for the scientific, technological, economic and social development of the Country.</a:t>
            </a:r>
          </a:p>
          <a:p>
            <a:pPr algn="just">
              <a:lnSpc>
                <a:spcPct val="90000"/>
              </a:lnSpc>
            </a:pPr>
            <a:r>
              <a:rPr lang="en-US" sz="1800" b="1" dirty="0">
                <a:solidFill>
                  <a:srgbClr val="5A5152"/>
                </a:solidFill>
                <a:latin typeface="Verdana" pitchFamily="36" charset="0"/>
              </a:rPr>
              <a:t>The CNR Scientific Network</a:t>
            </a:r>
            <a:r>
              <a:rPr lang="en-US" sz="1400" b="1" dirty="0">
                <a:solidFill>
                  <a:srgbClr val="5A5152"/>
                </a:solidFill>
                <a:latin typeface="Verdana" pitchFamily="36" charset="0"/>
              </a:rPr>
              <a:t>  </a:t>
            </a:r>
            <a:endParaRPr lang="en-US" sz="900" dirty="0" smtClean="0">
              <a:solidFill>
                <a:srgbClr val="000000"/>
              </a:solidFill>
              <a:latin typeface="Verdana" pitchFamily="36" charset="0"/>
            </a:endParaRPr>
          </a:p>
          <a:p>
            <a:pPr indent="12700" algn="just">
              <a:buNone/>
            </a:pPr>
            <a:r>
              <a:rPr lang="en-US" sz="1405" dirty="0" smtClean="0">
                <a:solidFill>
                  <a:srgbClr val="000000"/>
                </a:solidFill>
                <a:latin typeface="Verdana" pitchFamily="36" charset="0"/>
              </a:rPr>
              <a:t>One </a:t>
            </a:r>
            <a:r>
              <a:rPr lang="en-US" sz="1405" dirty="0">
                <a:solidFill>
                  <a:srgbClr val="000000"/>
                </a:solidFill>
                <a:latin typeface="Verdana" pitchFamily="36" charset="0"/>
              </a:rPr>
              <a:t>of CNR institutional duties is carrying out research activities in pursuit of excellence and strategic relevance within the national and international ambit, through its network of research institutes.</a:t>
            </a:r>
            <a:endParaRPr lang="en-US" sz="1405" dirty="0" smtClean="0">
              <a:solidFill>
                <a:srgbClr val="000000"/>
              </a:solidFill>
              <a:latin typeface="Verdana" pitchFamily="36" charset="0"/>
            </a:endParaRPr>
          </a:p>
          <a:p>
            <a:pPr indent="12700" algn="just">
              <a:buNone/>
            </a:pPr>
            <a:r>
              <a:rPr lang="en-US" sz="1405" b="1" dirty="0" smtClean="0">
                <a:solidFill>
                  <a:srgbClr val="000000"/>
                </a:solidFill>
                <a:latin typeface="Verdana" pitchFamily="36" charset="0"/>
              </a:rPr>
              <a:t>The </a:t>
            </a:r>
            <a:r>
              <a:rPr lang="en-US" sz="1405" b="1" dirty="0">
                <a:solidFill>
                  <a:srgbClr val="000000"/>
                </a:solidFill>
                <a:latin typeface="Verdana" pitchFamily="36" charset="0"/>
              </a:rPr>
              <a:t>network of CNR</a:t>
            </a:r>
            <a:r>
              <a:rPr lang="en-US" sz="1405" b="1" dirty="0" smtClean="0">
                <a:solidFill>
                  <a:srgbClr val="000000"/>
                </a:solidFill>
                <a:latin typeface="Verdana" pitchFamily="36" charset="0"/>
              </a:rPr>
              <a:t> is </a:t>
            </a:r>
            <a:r>
              <a:rPr lang="en-US" sz="1405" b="1" dirty="0">
                <a:solidFill>
                  <a:srgbClr val="000000"/>
                </a:solidFill>
                <a:latin typeface="Verdana" pitchFamily="36" charset="0"/>
              </a:rPr>
              <a:t>constituted by 107 institutes</a:t>
            </a:r>
            <a:r>
              <a:rPr lang="en-US" sz="1405" dirty="0">
                <a:solidFill>
                  <a:srgbClr val="000000"/>
                </a:solidFill>
                <a:latin typeface="Verdana" pitchFamily="36" charset="0"/>
              </a:rPr>
              <a:t>, which are distributed all over the national territory. </a:t>
            </a:r>
            <a:r>
              <a:rPr lang="en-US" sz="1405" b="1" dirty="0">
                <a:solidFill>
                  <a:srgbClr val="FF0000"/>
                </a:solidFill>
                <a:latin typeface="Verdana" pitchFamily="36" charset="0"/>
              </a:rPr>
              <a:t>CNR is a is a multidisciplinary organization</a:t>
            </a:r>
            <a:r>
              <a:rPr lang="en-US" sz="1405" dirty="0">
                <a:solidFill>
                  <a:srgbClr val="000000"/>
                </a:solidFill>
                <a:latin typeface="Verdana" pitchFamily="36" charset="0"/>
              </a:rPr>
              <a:t>: it has competences in the field of health and biology, computer science, </a:t>
            </a:r>
            <a:r>
              <a:rPr lang="en-US" sz="1405" b="1" dirty="0">
                <a:solidFill>
                  <a:srgbClr val="000000"/>
                </a:solidFill>
                <a:latin typeface="Verdana" pitchFamily="36" charset="0"/>
              </a:rPr>
              <a:t>telecommunications</a:t>
            </a:r>
            <a:r>
              <a:rPr lang="en-US" sz="1405" dirty="0">
                <a:solidFill>
                  <a:srgbClr val="000000"/>
                </a:solidFill>
                <a:latin typeface="Verdana" pitchFamily="36" charset="0"/>
              </a:rPr>
              <a:t>, environment and climate, chemistry and physics, behavioral, economic and social sciences.</a:t>
            </a:r>
            <a:endParaRPr lang="en-US" sz="1405" dirty="0" smtClean="0">
              <a:solidFill>
                <a:srgbClr val="000000"/>
              </a:solidFill>
              <a:latin typeface="Verdana" pitchFamily="36" charset="0"/>
            </a:endParaRPr>
          </a:p>
          <a:p>
            <a:pPr indent="12700" algn="just">
              <a:buNone/>
            </a:pPr>
            <a:r>
              <a:rPr lang="en-US" sz="1405" dirty="0" smtClean="0">
                <a:solidFill>
                  <a:srgbClr val="000000"/>
                </a:solidFill>
                <a:latin typeface="Verdana" pitchFamily="36" charset="0"/>
              </a:rPr>
              <a:t>About </a:t>
            </a:r>
            <a:r>
              <a:rPr lang="en-US" sz="1405" dirty="0">
                <a:solidFill>
                  <a:srgbClr val="000000"/>
                </a:solidFill>
                <a:latin typeface="Verdana" pitchFamily="36" charset="0"/>
              </a:rPr>
              <a:t>12000 researchers are employed in the 107 Institutes. About 700 administrative people work in the Headquarter, in Rome</a:t>
            </a:r>
            <a:r>
              <a:rPr lang="en-US" sz="1405" dirty="0" smtClean="0">
                <a:solidFill>
                  <a:srgbClr val="000000"/>
                </a:solidFill>
                <a:latin typeface="Verdana" pitchFamily="36" charset="0"/>
              </a:rPr>
              <a:t>.</a:t>
            </a:r>
            <a:endParaRPr lang="en-US" sz="1200" b="1" dirty="0" smtClean="0">
              <a:solidFill>
                <a:srgbClr val="5A5152"/>
              </a:solidFill>
              <a:latin typeface="Verdana" pitchFamily="36" charset="0"/>
            </a:endParaRPr>
          </a:p>
          <a:p>
            <a:pPr algn="just">
              <a:lnSpc>
                <a:spcPct val="90000"/>
              </a:lnSpc>
            </a:pPr>
            <a:r>
              <a:rPr lang="en-US" sz="1800" b="1" dirty="0" smtClean="0">
                <a:solidFill>
                  <a:srgbClr val="5A5152"/>
                </a:solidFill>
                <a:latin typeface="Verdana" pitchFamily="36" charset="0"/>
              </a:rPr>
              <a:t>The scientific network in CNR is organized in 11 Departments, each one devoted to a specific research area.</a:t>
            </a:r>
          </a:p>
          <a:p>
            <a:pPr indent="12700" algn="just">
              <a:lnSpc>
                <a:spcPct val="90000"/>
              </a:lnSpc>
              <a:buNone/>
            </a:pPr>
            <a:r>
              <a:rPr lang="en-US" sz="1405" dirty="0" smtClean="0">
                <a:solidFill>
                  <a:srgbClr val="000000"/>
                </a:solidFill>
                <a:latin typeface="Verdana" pitchFamily="36" charset="0"/>
              </a:rPr>
              <a:t>Each department: </a:t>
            </a:r>
          </a:p>
          <a:p>
            <a:pPr lvl="1" indent="12700" algn="just">
              <a:lnSpc>
                <a:spcPct val="90000"/>
              </a:lnSpc>
            </a:pPr>
            <a:r>
              <a:rPr lang="en-US" sz="1405" dirty="0" smtClean="0">
                <a:solidFill>
                  <a:srgbClr val="000000"/>
                </a:solidFill>
                <a:latin typeface="Verdana" pitchFamily="36" charset="0"/>
              </a:rPr>
              <a:t>includes a certain number of Institutes, or parts of them.</a:t>
            </a:r>
          </a:p>
          <a:p>
            <a:pPr lvl="1" indent="12700" algn="just">
              <a:lnSpc>
                <a:spcPct val="90000"/>
              </a:lnSpc>
            </a:pPr>
            <a:r>
              <a:rPr lang="en-US" sz="1405" dirty="0" smtClean="0">
                <a:solidFill>
                  <a:srgbClr val="000000"/>
                </a:solidFill>
                <a:latin typeface="Verdana" pitchFamily="36" charset="0"/>
              </a:rPr>
              <a:t>is organized in a certain number of “thematic sectors” or “projects”</a:t>
            </a:r>
          </a:p>
          <a:p>
            <a:pPr algn="just">
              <a:lnSpc>
                <a:spcPct val="90000"/>
              </a:lnSpc>
            </a:pPr>
            <a:r>
              <a:rPr lang="en-US" sz="1800" b="1" dirty="0" smtClean="0">
                <a:solidFill>
                  <a:srgbClr val="5A5152"/>
                </a:solidFill>
                <a:latin typeface="Verdana" pitchFamily="36" charset="0"/>
              </a:rPr>
              <a:t>ISTI institute belongs to the ICT (Information and Communication Technologies) Department.</a:t>
            </a:r>
            <a:endParaRPr lang="en-US" sz="1400" b="1" dirty="0" smtClean="0">
              <a:solidFill>
                <a:srgbClr val="5A5152"/>
              </a:solidFill>
              <a:latin typeface="Verdana" pitchFamily="36" charset="0"/>
            </a:endParaRPr>
          </a:p>
          <a:p>
            <a:pPr>
              <a:lnSpc>
                <a:spcPct val="90000"/>
              </a:lnSpc>
            </a:pPr>
            <a:endParaRPr lang="en-US" sz="900" dirty="0">
              <a:solidFill>
                <a:srgbClr val="000000"/>
              </a:solidFill>
              <a:latin typeface="Verdana" pitchFamily="36" charset="0"/>
            </a:endParaRPr>
          </a:p>
          <a:p>
            <a:pPr algn="just">
              <a:lnSpc>
                <a:spcPct val="90000"/>
              </a:lnSpc>
            </a:pPr>
            <a:endParaRPr lang="en-US" sz="1000" dirty="0">
              <a:solidFill>
                <a:srgbClr val="000000"/>
              </a:solidFill>
              <a:latin typeface="Verdana" pitchFamily="36" charset="0"/>
            </a:endParaRPr>
          </a:p>
        </p:txBody>
      </p:sp>
      <p:sp>
        <p:nvSpPr>
          <p:cNvPr id="5" name="Segnaposto piè di pagina 4"/>
          <p:cNvSpPr>
            <a:spLocks noGrp="1"/>
          </p:cNvSpPr>
          <p:nvPr>
            <p:ph type="ftr" sz="quarter" idx="11"/>
          </p:nvPr>
        </p:nvSpPr>
        <p:spPr/>
        <p:txBody>
          <a:bodyPr/>
          <a:lstStyle/>
          <a:p>
            <a:r>
              <a:rPr lang="it-IT" smtClean="0"/>
              <a:t>Streaming Day, Parma, September 2, 2008</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4"/>
          <p:cNvSpPr>
            <a:spLocks noGrp="1"/>
          </p:cNvSpPr>
          <p:nvPr>
            <p:ph type="ftr" idx="11"/>
          </p:nvPr>
        </p:nvSpPr>
        <p:spPr/>
        <p:txBody>
          <a:bodyPr/>
          <a:lstStyle/>
          <a:p>
            <a:r>
              <a:rPr lang="it-IT" smtClean="0"/>
              <a:t>Streaming Day, Parma, September 2, 2008</a:t>
            </a:r>
            <a:endParaRPr lang="en-GB"/>
          </a:p>
        </p:txBody>
      </p:sp>
      <p:sp>
        <p:nvSpPr>
          <p:cNvPr id="56322" name="Rectangle 2"/>
          <p:cNvSpPr>
            <a:spLocks noGrp="1" noChangeArrowheads="1"/>
          </p:cNvSpPr>
          <p:nvPr>
            <p:ph type="title"/>
          </p:nvPr>
        </p:nvSpPr>
        <p:spPr>
          <a:xfrm>
            <a:off x="468313" y="290513"/>
            <a:ext cx="8001000" cy="581025"/>
          </a:xfrm>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t>SMART Buffering</a:t>
            </a:r>
            <a:endParaRPr lang="en-GB" sz="3200" dirty="0"/>
          </a:p>
        </p:txBody>
      </p:sp>
      <p:sp>
        <p:nvSpPr>
          <p:cNvPr id="56323" name="Rectangle 3"/>
          <p:cNvSpPr>
            <a:spLocks noGrp="1" noChangeArrowheads="1"/>
          </p:cNvSpPr>
          <p:nvPr>
            <p:ph type="body" idx="1"/>
          </p:nvPr>
        </p:nvSpPr>
        <p:spPr>
          <a:xfrm>
            <a:off x="1143000" y="1203325"/>
            <a:ext cx="6858000" cy="4449763"/>
          </a:xfrm>
          <a:ln/>
        </p:spPr>
        <p:txBody>
          <a:bodyPr/>
          <a:lstStyle/>
          <a:p>
            <a:pPr>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300" dirty="0"/>
          </a:p>
          <a:p>
            <a:pPr lvl="2">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000" dirty="0"/>
          </a:p>
        </p:txBody>
      </p:sp>
      <p:sp>
        <p:nvSpPr>
          <p:cNvPr id="56324" name="Rectangle 4"/>
          <p:cNvSpPr>
            <a:spLocks noChangeArrowheads="1"/>
          </p:cNvSpPr>
          <p:nvPr/>
        </p:nvSpPr>
        <p:spPr bwMode="auto">
          <a:xfrm>
            <a:off x="323850" y="1125538"/>
            <a:ext cx="8496300" cy="5040312"/>
          </a:xfrm>
          <a:prstGeom prst="rect">
            <a:avLst/>
          </a:prstGeom>
          <a:noFill/>
          <a:ln w="9525">
            <a:noFill/>
            <a:round/>
            <a:headEnd/>
            <a:tailEnd/>
          </a:ln>
          <a:effectLst/>
        </p:spPr>
        <p:txBody>
          <a:bodyPr lIns="90000" tIns="46800" rIns="90000" bIns="46800">
            <a:prstTxWarp prst="textNoShape">
              <a:avLst/>
            </a:prstTxWarp>
          </a:bodyPr>
          <a:lstStyle/>
          <a:p>
            <a:pPr marL="355600" indent="-355600">
              <a:spcBef>
                <a:spcPts val="750"/>
              </a:spcBef>
              <a:buClr>
                <a:srgbClr val="CC0000"/>
              </a:buClr>
              <a:buSzPct val="100000"/>
              <a:buFont typeface="Wingdings" charset="2"/>
              <a:buChar char="§"/>
              <a:tabLst>
                <a:tab pos="1035050" algn="l"/>
                <a:tab pos="1484313"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Lst>
            </a:pPr>
            <a:r>
              <a:rPr lang="en-US" sz="2000" dirty="0" smtClean="0"/>
              <a:t>The beginning of the video reproduction is delayed by the </a:t>
            </a:r>
            <a:r>
              <a:rPr lang="en-US" sz="2000" i="1" dirty="0" err="1" smtClean="0">
                <a:solidFill>
                  <a:srgbClr val="FF0000"/>
                </a:solidFill>
              </a:rPr>
              <a:t>Stdelay</a:t>
            </a:r>
            <a:r>
              <a:rPr lang="en-US" sz="2000" i="1" dirty="0" smtClean="0">
                <a:solidFill>
                  <a:srgbClr val="FF0000"/>
                </a:solidFill>
              </a:rPr>
              <a:t> </a:t>
            </a:r>
            <a:r>
              <a:rPr lang="en-US" sz="2000" dirty="0" smtClean="0"/>
              <a:t>filling time at speed </a:t>
            </a:r>
            <a:r>
              <a:rPr lang="en-US" sz="2000" dirty="0" err="1" smtClean="0"/>
              <a:t>r</a:t>
            </a:r>
            <a:r>
              <a:rPr lang="it-IT" sz="2000" baseline="-25000" dirty="0" err="1" smtClean="0"/>
              <a:t>n</a:t>
            </a:r>
            <a:r>
              <a:rPr lang="en-US" altLang="ko-KR" sz="2000" dirty="0" smtClean="0"/>
              <a:t>:</a:t>
            </a:r>
          </a:p>
          <a:p>
            <a:pPr marL="812800" lvl="1" indent="-355600">
              <a:buClr>
                <a:schemeClr val="accent6"/>
              </a:buClr>
              <a:buFont typeface="Wingdings" charset="2"/>
              <a:buChar char="§"/>
            </a:pPr>
            <a:r>
              <a:rPr lang="en-US" altLang="ko-KR" sz="2000" i="1" u="sng" dirty="0" err="1" smtClean="0">
                <a:solidFill>
                  <a:srgbClr val="000000"/>
                </a:solidFill>
                <a:ea typeface="굴림" charset="-127"/>
                <a:cs typeface="굴림" charset="-127"/>
              </a:rPr>
              <a:t>Stdelay</a:t>
            </a:r>
            <a:r>
              <a:rPr lang="en-US" altLang="ko-KR" sz="2000" dirty="0" smtClean="0">
                <a:solidFill>
                  <a:srgbClr val="000000"/>
                </a:solidFill>
                <a:ea typeface="굴림" charset="-127"/>
                <a:cs typeface="굴림" charset="-127"/>
              </a:rPr>
              <a:t>: the maximum time the user could accept to delay the play-out. This delay is composed by two components:</a:t>
            </a:r>
            <a:endParaRPr lang="it-IT" altLang="ko-KR" sz="2000" dirty="0" smtClean="0">
              <a:solidFill>
                <a:srgbClr val="000000"/>
              </a:solidFill>
              <a:ea typeface="굴림" charset="-127"/>
              <a:cs typeface="굴림" charset="-127"/>
            </a:endParaRPr>
          </a:p>
          <a:p>
            <a:pPr marL="1371600" lvl="2" indent="-457200">
              <a:buFont typeface="+mj-lt"/>
              <a:buAutoNum type="arabicPeriod"/>
            </a:pPr>
            <a:r>
              <a:rPr lang="en-US" altLang="ko-KR" i="1" u="sng" dirty="0" err="1" smtClean="0">
                <a:solidFill>
                  <a:srgbClr val="000000"/>
                </a:solidFill>
                <a:ea typeface="굴림" charset="-127"/>
                <a:cs typeface="굴림" charset="-127"/>
              </a:rPr>
              <a:t>Tstore</a:t>
            </a:r>
            <a:r>
              <a:rPr lang="en-US" altLang="ko-KR" dirty="0" smtClean="0">
                <a:solidFill>
                  <a:srgbClr val="000000"/>
                </a:solidFill>
                <a:ea typeface="굴림" charset="-127"/>
                <a:cs typeface="굴림" charset="-127"/>
              </a:rPr>
              <a:t>: the time used by the smart system in order to pre-buffer the video content;</a:t>
            </a:r>
            <a:endParaRPr lang="it-IT" altLang="ko-KR" dirty="0" smtClean="0">
              <a:solidFill>
                <a:srgbClr val="000000"/>
              </a:solidFill>
              <a:ea typeface="굴림" charset="-127"/>
              <a:cs typeface="굴림" charset="-127"/>
            </a:endParaRPr>
          </a:p>
          <a:p>
            <a:pPr marL="1371600" lvl="2" indent="-457200">
              <a:buFont typeface="+mj-lt"/>
              <a:buAutoNum type="arabicPeriod"/>
            </a:pPr>
            <a:r>
              <a:rPr lang="en-US" altLang="ko-KR" i="1" u="sng" dirty="0" smtClean="0">
                <a:solidFill>
                  <a:srgbClr val="000000"/>
                </a:solidFill>
                <a:ea typeface="굴림" charset="-127"/>
                <a:cs typeface="굴림" charset="-127"/>
              </a:rPr>
              <a:t>Interleaving Time</a:t>
            </a:r>
            <a:r>
              <a:rPr lang="en-US" altLang="ko-KR" dirty="0" smtClean="0">
                <a:solidFill>
                  <a:srgbClr val="000000"/>
                </a:solidFill>
                <a:ea typeface="굴림" charset="-127"/>
                <a:cs typeface="굴림" charset="-127"/>
              </a:rPr>
              <a:t>: the delay introduced by the interleaver in order to spread bad packets (erasures) over a larger dominion.</a:t>
            </a:r>
            <a:endParaRPr lang="it-IT" altLang="ko-KR" dirty="0" smtClean="0">
              <a:solidFill>
                <a:srgbClr val="000000"/>
              </a:solidFill>
              <a:ea typeface="굴림" charset="-127"/>
              <a:cs typeface="굴림" charset="-127"/>
            </a:endParaRPr>
          </a:p>
          <a:p>
            <a:pPr marL="457200" indent="-457200">
              <a:buClr>
                <a:schemeClr val="accent6"/>
              </a:buClr>
              <a:buFont typeface="Wingdings" charset="2"/>
              <a:buChar char="§"/>
            </a:pPr>
            <a:r>
              <a:rPr lang="en-US" sz="2000" dirty="0" smtClean="0"/>
              <a:t>When, along the route, a channel blockage is longer than </a:t>
            </a:r>
            <a:r>
              <a:rPr lang="en-US" sz="2000" i="1" dirty="0" err="1" smtClean="0"/>
              <a:t>maxtb</a:t>
            </a:r>
            <a:r>
              <a:rPr lang="en-US" sz="2000" i="1" dirty="0" smtClean="0"/>
              <a:t>, </a:t>
            </a:r>
            <a:r>
              <a:rPr lang="en-US" sz="2000" dirty="0" smtClean="0"/>
              <a:t>a stop signal is sent to the the hub in suitable advance; the hub suspends the transmission, just saving bandwidth!</a:t>
            </a:r>
          </a:p>
          <a:p>
            <a:pPr marL="457200" indent="-457200">
              <a:buClr>
                <a:schemeClr val="accent6"/>
              </a:buClr>
              <a:buFont typeface="Wingdings" charset="2"/>
              <a:buChar char="§"/>
            </a:pPr>
            <a:r>
              <a:rPr lang="en-US" sz="2000" dirty="0" smtClean="0"/>
              <a:t>When the blockage is overcome, the end-user requires the hub to resume transmission at </a:t>
            </a:r>
            <a:r>
              <a:rPr lang="en-US" sz="2000" dirty="0" err="1" smtClean="0"/>
              <a:t>r</a:t>
            </a:r>
            <a:r>
              <a:rPr lang="en-US" sz="2000" baseline="-25000" dirty="0" err="1" smtClean="0"/>
              <a:t>h</a:t>
            </a:r>
            <a:r>
              <a:rPr lang="en-US" sz="2000" dirty="0" smtClean="0"/>
              <a:t> speed, up to the complete refilling of the end-user buffer.</a:t>
            </a:r>
            <a:r>
              <a:rPr lang="it-IT" sz="2000" dirty="0" smtClean="0"/>
              <a:t>  </a:t>
            </a:r>
            <a:r>
              <a:rPr lang="en-US" sz="2000" dirty="0" smtClean="0"/>
              <a:t> </a:t>
            </a:r>
            <a:endParaRPr lang="en-US" altLang="ko-KR" sz="2000" dirty="0" smtClean="0">
              <a:solidFill>
                <a:srgbClr val="000000"/>
              </a:solidFill>
              <a:ea typeface="굴림" charset="-127"/>
              <a:cs typeface="굴림" charset="-12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4"/>
          <p:cNvSpPr>
            <a:spLocks noGrp="1"/>
          </p:cNvSpPr>
          <p:nvPr>
            <p:ph type="ftr" idx="11"/>
          </p:nvPr>
        </p:nvSpPr>
        <p:spPr/>
        <p:txBody>
          <a:bodyPr/>
          <a:lstStyle/>
          <a:p>
            <a:r>
              <a:rPr lang="it-IT" smtClean="0"/>
              <a:t>Streaming Day, Parma, September 2, 2008</a:t>
            </a:r>
            <a:endParaRPr lang="en-GB"/>
          </a:p>
        </p:txBody>
      </p:sp>
      <p:sp>
        <p:nvSpPr>
          <p:cNvPr id="56322" name="Rectangle 2"/>
          <p:cNvSpPr>
            <a:spLocks noGrp="1" noChangeArrowheads="1"/>
          </p:cNvSpPr>
          <p:nvPr>
            <p:ph type="title"/>
          </p:nvPr>
        </p:nvSpPr>
        <p:spPr>
          <a:xfrm>
            <a:off x="468313" y="290513"/>
            <a:ext cx="8001000" cy="581025"/>
          </a:xfrm>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t>SMART Buffering</a:t>
            </a:r>
            <a:endParaRPr lang="en-GB" sz="3200" dirty="0"/>
          </a:p>
        </p:txBody>
      </p:sp>
      <p:sp>
        <p:nvSpPr>
          <p:cNvPr id="56323" name="Rectangle 3"/>
          <p:cNvSpPr>
            <a:spLocks noGrp="1" noChangeArrowheads="1"/>
          </p:cNvSpPr>
          <p:nvPr>
            <p:ph type="body" idx="1"/>
          </p:nvPr>
        </p:nvSpPr>
        <p:spPr>
          <a:xfrm>
            <a:off x="1143000" y="1203325"/>
            <a:ext cx="6858000" cy="4449763"/>
          </a:xfrm>
          <a:ln/>
        </p:spPr>
        <p:txBody>
          <a:bodyPr/>
          <a:lstStyle/>
          <a:p>
            <a:pPr>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300" dirty="0"/>
          </a:p>
          <a:p>
            <a:pPr lvl="2">
              <a:lnSpc>
                <a:spcPct val="10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sz="2000" dirty="0"/>
          </a:p>
        </p:txBody>
      </p:sp>
      <p:pic>
        <p:nvPicPr>
          <p:cNvPr id="7" name="Immagine 6"/>
          <p:cNvPicPr>
            <a:picLocks noChangeAspect="1"/>
          </p:cNvPicPr>
          <p:nvPr/>
        </p:nvPicPr>
        <p:blipFill>
          <a:blip r:embed="rId3"/>
          <a:stretch>
            <a:fillRect/>
          </a:stretch>
        </p:blipFill>
        <p:spPr>
          <a:xfrm>
            <a:off x="76200" y="1219200"/>
            <a:ext cx="5257800" cy="5014352"/>
          </a:xfrm>
          <a:prstGeom prst="rect">
            <a:avLst/>
          </a:prstGeom>
        </p:spPr>
      </p:pic>
      <p:pic>
        <p:nvPicPr>
          <p:cNvPr id="8" name="1:3.mp4">
            <a:hlinkClick r:id="" action="ppaction://media"/>
          </p:cNvPr>
          <p:cNvPicPr/>
          <p:nvPr>
            <a:videoFile r:link=""/>
          </p:nvPr>
        </p:nvPicPr>
        <p:blipFill>
          <a:blip r:embed="rId4"/>
          <a:stretch>
            <a:fillRect/>
          </a:stretch>
        </p:blipFill>
        <p:spPr>
          <a:xfrm>
            <a:off x="5486400" y="3824848"/>
            <a:ext cx="3554543" cy="2423552"/>
          </a:xfrm>
          <a:prstGeom prst="rect">
            <a:avLst/>
          </a:prstGeom>
        </p:spPr>
      </p:pic>
      <p:pic>
        <p:nvPicPr>
          <p:cNvPr id="9" name="7:8.mp4">
            <a:hlinkClick r:id="" action="ppaction://media"/>
          </p:cNvPr>
          <p:cNvPicPr/>
          <p:nvPr>
            <a:videoFile r:link=""/>
          </p:nvPr>
        </p:nvPicPr>
        <p:blipFill>
          <a:blip r:embed="rId5"/>
          <a:stretch>
            <a:fillRect/>
          </a:stretch>
        </p:blipFill>
        <p:spPr>
          <a:xfrm>
            <a:off x="5486400" y="1234048"/>
            <a:ext cx="3554543" cy="2423552"/>
          </a:xfrm>
          <a:prstGeom prst="rect">
            <a:avLst/>
          </a:prstGeom>
        </p:spPr>
      </p:pic>
      <p:sp>
        <p:nvSpPr>
          <p:cNvPr id="10" name="CasellaDiTesto 9"/>
          <p:cNvSpPr txBox="1"/>
          <p:nvPr/>
        </p:nvSpPr>
        <p:spPr>
          <a:xfrm>
            <a:off x="7934156" y="3364468"/>
            <a:ext cx="1133644" cy="369332"/>
          </a:xfrm>
          <a:prstGeom prst="rect">
            <a:avLst/>
          </a:prstGeom>
          <a:noFill/>
        </p:spPr>
        <p:txBody>
          <a:bodyPr wrap="none" rtlCol="0">
            <a:spAutoFit/>
          </a:bodyPr>
          <a:lstStyle/>
          <a:p>
            <a:r>
              <a:rPr lang="en-GB" dirty="0" smtClean="0"/>
              <a:t>ORIGINAL</a:t>
            </a:r>
            <a:endParaRPr lang="en-GB" dirty="0"/>
          </a:p>
        </p:txBody>
      </p:sp>
      <p:sp>
        <p:nvSpPr>
          <p:cNvPr id="11" name="CasellaDiTesto 10"/>
          <p:cNvSpPr txBox="1"/>
          <p:nvPr/>
        </p:nvSpPr>
        <p:spPr>
          <a:xfrm>
            <a:off x="7772400" y="5864220"/>
            <a:ext cx="1335109" cy="369332"/>
          </a:xfrm>
          <a:prstGeom prst="rect">
            <a:avLst/>
          </a:prstGeom>
          <a:noFill/>
        </p:spPr>
        <p:txBody>
          <a:bodyPr wrap="none" rtlCol="0">
            <a:spAutoFit/>
          </a:bodyPr>
          <a:lstStyle/>
          <a:p>
            <a:r>
              <a:rPr lang="en-GB" dirty="0" smtClean="0"/>
              <a:t>SM [30/10]</a:t>
            </a:r>
            <a:endParaRPr lang="en-GB" dirty="0"/>
          </a:p>
        </p:txBody>
      </p:sp>
      <p:sp>
        <p:nvSpPr>
          <p:cNvPr id="12" name="CasellaDiTesto 11"/>
          <p:cNvSpPr txBox="1"/>
          <p:nvPr/>
        </p:nvSpPr>
        <p:spPr>
          <a:xfrm>
            <a:off x="4038600" y="5867400"/>
            <a:ext cx="1329699" cy="369332"/>
          </a:xfrm>
          <a:prstGeom prst="rect">
            <a:avLst/>
          </a:prstGeom>
          <a:noFill/>
        </p:spPr>
        <p:txBody>
          <a:bodyPr wrap="none" rtlCol="0">
            <a:spAutoFit/>
          </a:bodyPr>
          <a:lstStyle/>
          <a:p>
            <a:r>
              <a:rPr lang="en-GB" dirty="0" err="1" smtClean="0"/>
              <a:t>Stdelay</a:t>
            </a:r>
            <a:r>
              <a:rPr lang="en-GB" dirty="0" smtClean="0"/>
              <a:t> 15s</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91" fill="hold"/>
                                        <p:tgtEl>
                                          <p:spTgt spid="9"/>
                                        </p:tgtEl>
                                      </p:cBhvr>
                                    </p:cmd>
                                  </p:childTnLst>
                                </p:cTn>
                              </p:par>
                            </p:childTnLst>
                          </p:cTn>
                        </p:par>
                        <p:par>
                          <p:cTn id="7" fill="hold">
                            <p:stCondLst>
                              <p:cond delay="7091"/>
                            </p:stCondLst>
                            <p:childTnLst>
                              <p:par>
                                <p:cTn id="8" presetID="1" presetClass="mediacall" presetSubtype="0" fill="hold" nodeType="afterEffect">
                                  <p:stCondLst>
                                    <p:cond delay="0"/>
                                  </p:stCondLst>
                                  <p:childTnLst>
                                    <p:cmd type="call" cmd="playFrom(0.0)">
                                      <p:cBhvr>
                                        <p:cTn id="9" dur="97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Segnaposto piè di pagina 4"/>
          <p:cNvSpPr>
            <a:spLocks noGrp="1"/>
          </p:cNvSpPr>
          <p:nvPr>
            <p:ph type="ftr" idx="11"/>
          </p:nvPr>
        </p:nvSpPr>
        <p:spPr/>
        <p:txBody>
          <a:bodyPr/>
          <a:lstStyle/>
          <a:p>
            <a:r>
              <a:rPr lang="it-IT" smtClean="0"/>
              <a:t>Streaming Day, Parma, September 2, 2008</a:t>
            </a:r>
            <a:endParaRPr lang="en-GB"/>
          </a:p>
        </p:txBody>
      </p:sp>
      <p:sp>
        <p:nvSpPr>
          <p:cNvPr id="65538" name="Rectangle 2"/>
          <p:cNvSpPr>
            <a:spLocks noGrp="1" noChangeArrowheads="1"/>
          </p:cNvSpPr>
          <p:nvPr>
            <p:ph type="title"/>
          </p:nvPr>
        </p:nvSpPr>
        <p:spPr>
          <a:xfrm>
            <a:off x="574675" y="266700"/>
            <a:ext cx="7996238" cy="641350"/>
          </a:xfrm>
        </p:spPr>
        <p:txBody>
          <a:bodyPr>
            <a:normAutofit fontScale="90000"/>
          </a:bodyPr>
          <a:lstStyle/>
          <a:p>
            <a:r>
              <a:rPr lang="en-US" sz="3200"/>
              <a:t>Methodology: Cost Function Optimization</a:t>
            </a:r>
          </a:p>
        </p:txBody>
      </p:sp>
      <p:sp>
        <p:nvSpPr>
          <p:cNvPr id="65542" name="Rectangle 6"/>
          <p:cNvSpPr>
            <a:spLocks noChangeArrowheads="1"/>
          </p:cNvSpPr>
          <p:nvPr/>
        </p:nvSpPr>
        <p:spPr bwMode="auto">
          <a:xfrm>
            <a:off x="2066925" y="1439863"/>
            <a:ext cx="1398588" cy="817562"/>
          </a:xfrm>
          <a:prstGeom prst="rect">
            <a:avLst/>
          </a:prstGeom>
          <a:solidFill>
            <a:srgbClr val="FFFFCC"/>
          </a:solidFill>
          <a:ln w="25400">
            <a:solidFill>
              <a:schemeClr val="tx1"/>
            </a:solidFill>
            <a:miter lim="800000"/>
            <a:headEnd/>
            <a:tailEnd/>
          </a:ln>
          <a:effectLst/>
        </p:spPr>
        <p:txBody>
          <a:bodyPr wrap="none" anchor="ctr">
            <a:prstTxWarp prst="textNoShape">
              <a:avLst/>
            </a:prstTxWarp>
          </a:bodyPr>
          <a:lstStyle/>
          <a:p>
            <a:endParaRPr lang="en-GB"/>
          </a:p>
        </p:txBody>
      </p:sp>
      <p:sp>
        <p:nvSpPr>
          <p:cNvPr id="65546" name="Text Box 10"/>
          <p:cNvSpPr txBox="1">
            <a:spLocks noChangeArrowheads="1"/>
          </p:cNvSpPr>
          <p:nvPr/>
        </p:nvSpPr>
        <p:spPr bwMode="auto">
          <a:xfrm>
            <a:off x="2195513" y="1685925"/>
            <a:ext cx="1098550" cy="304800"/>
          </a:xfrm>
          <a:prstGeom prst="rect">
            <a:avLst/>
          </a:prstGeom>
          <a:noFill/>
          <a:ln w="9525">
            <a:noFill/>
            <a:miter lim="800000"/>
            <a:headEnd/>
            <a:tailEnd/>
          </a:ln>
          <a:effectLst/>
        </p:spPr>
        <p:txBody>
          <a:bodyPr>
            <a:prstTxWarp prst="textNoShape">
              <a:avLst/>
            </a:prstTxWarp>
            <a:spAutoFit/>
          </a:bodyPr>
          <a:lstStyle/>
          <a:p>
            <a:pPr algn="ctr" eaLnBrk="1" hangingPunct="1">
              <a:lnSpc>
                <a:spcPct val="100000"/>
              </a:lnSpc>
              <a:buClrTx/>
              <a:buSzTx/>
              <a:buFontTx/>
              <a:buNone/>
            </a:pPr>
            <a:r>
              <a:rPr lang="en-US" sz="1400">
                <a:solidFill>
                  <a:schemeClr val="tx1"/>
                </a:solidFill>
                <a:latin typeface="Times New Roman" charset="0"/>
              </a:rPr>
              <a:t>Queues Set</a:t>
            </a:r>
          </a:p>
        </p:txBody>
      </p:sp>
      <p:sp>
        <p:nvSpPr>
          <p:cNvPr id="65548" name="Rectangle 12"/>
          <p:cNvSpPr>
            <a:spLocks noChangeArrowheads="1"/>
          </p:cNvSpPr>
          <p:nvPr/>
        </p:nvSpPr>
        <p:spPr bwMode="auto">
          <a:xfrm>
            <a:off x="4564063" y="2468563"/>
            <a:ext cx="800100" cy="454025"/>
          </a:xfrm>
          <a:prstGeom prst="rect">
            <a:avLst/>
          </a:prstGeom>
          <a:solidFill>
            <a:srgbClr val="00FF00">
              <a:alpha val="30000"/>
            </a:srgbClr>
          </a:solidFill>
          <a:ln w="25400">
            <a:solidFill>
              <a:schemeClr val="tx1"/>
            </a:solidFill>
            <a:miter lim="800000"/>
            <a:headEnd/>
            <a:tailEnd/>
          </a:ln>
          <a:effectLst/>
        </p:spPr>
        <p:txBody>
          <a:bodyPr wrap="none" anchor="ctr">
            <a:prstTxWarp prst="textNoShape">
              <a:avLst/>
            </a:prstTxWarp>
          </a:bodyPr>
          <a:lstStyle/>
          <a:p>
            <a:endParaRPr lang="en-GB"/>
          </a:p>
        </p:txBody>
      </p:sp>
      <p:sp>
        <p:nvSpPr>
          <p:cNvPr id="65549" name="Text Box 13"/>
          <p:cNvSpPr txBox="1">
            <a:spLocks noChangeArrowheads="1"/>
          </p:cNvSpPr>
          <p:nvPr/>
        </p:nvSpPr>
        <p:spPr bwMode="auto">
          <a:xfrm>
            <a:off x="4643438" y="2433638"/>
            <a:ext cx="700087" cy="517525"/>
          </a:xfrm>
          <a:prstGeom prst="rect">
            <a:avLst/>
          </a:prstGeom>
          <a:noFill/>
          <a:ln w="9525">
            <a:noFill/>
            <a:miter lim="800000"/>
            <a:headEnd/>
            <a:tailEnd/>
          </a:ln>
          <a:effectLst/>
        </p:spPr>
        <p:txBody>
          <a:bodyPr>
            <a:prstTxWarp prst="textNoShape">
              <a:avLst/>
            </a:prstTxWarp>
            <a:spAutoFit/>
          </a:bodyPr>
          <a:lstStyle/>
          <a:p>
            <a:pPr algn="ctr" eaLnBrk="1" hangingPunct="1">
              <a:lnSpc>
                <a:spcPct val="100000"/>
              </a:lnSpc>
              <a:buClrTx/>
              <a:buSzTx/>
              <a:buFontTx/>
              <a:buNone/>
            </a:pPr>
            <a:r>
              <a:rPr lang="en-US" sz="1400">
                <a:solidFill>
                  <a:schemeClr val="tx1"/>
                </a:solidFill>
                <a:latin typeface="Times New Roman" charset="0"/>
              </a:rPr>
              <a:t>Informdelay</a:t>
            </a:r>
          </a:p>
        </p:txBody>
      </p:sp>
      <p:sp>
        <p:nvSpPr>
          <p:cNvPr id="65550" name="Rectangle 14"/>
          <p:cNvSpPr>
            <a:spLocks noChangeArrowheads="1"/>
          </p:cNvSpPr>
          <p:nvPr/>
        </p:nvSpPr>
        <p:spPr bwMode="auto">
          <a:xfrm>
            <a:off x="1816100" y="3332163"/>
            <a:ext cx="900113" cy="546100"/>
          </a:xfrm>
          <a:prstGeom prst="rect">
            <a:avLst/>
          </a:prstGeom>
          <a:solidFill>
            <a:srgbClr val="FFFFCC"/>
          </a:solidFill>
          <a:ln w="25400">
            <a:solidFill>
              <a:schemeClr val="tx1"/>
            </a:solidFill>
            <a:miter lim="800000"/>
            <a:headEnd/>
            <a:tailEnd/>
          </a:ln>
          <a:effectLst/>
        </p:spPr>
        <p:txBody>
          <a:bodyPr wrap="none" anchor="ctr">
            <a:prstTxWarp prst="textNoShape">
              <a:avLst/>
            </a:prstTxWarp>
          </a:bodyPr>
          <a:lstStyle/>
          <a:p>
            <a:endParaRPr lang="en-GB"/>
          </a:p>
        </p:txBody>
      </p:sp>
      <p:sp>
        <p:nvSpPr>
          <p:cNvPr id="65551" name="Text Box 15"/>
          <p:cNvSpPr txBox="1">
            <a:spLocks noChangeArrowheads="1"/>
          </p:cNvSpPr>
          <p:nvPr/>
        </p:nvSpPr>
        <p:spPr bwMode="auto">
          <a:xfrm>
            <a:off x="1790700" y="3432175"/>
            <a:ext cx="1023938" cy="304800"/>
          </a:xfrm>
          <a:prstGeom prst="rect">
            <a:avLst/>
          </a:prstGeom>
          <a:noFill/>
          <a:ln w="9525">
            <a:noFill/>
            <a:miter lim="800000"/>
            <a:headEnd/>
            <a:tailEnd/>
          </a:ln>
          <a:effectLst/>
        </p:spPr>
        <p:txBody>
          <a:bodyPr>
            <a:prstTxWarp prst="textNoShape">
              <a:avLst/>
            </a:prstTxWarp>
            <a:spAutoFit/>
          </a:bodyPr>
          <a:lstStyle/>
          <a:p>
            <a:pPr eaLnBrk="1" hangingPunct="1">
              <a:lnSpc>
                <a:spcPct val="100000"/>
              </a:lnSpc>
              <a:buClrTx/>
              <a:buSzTx/>
              <a:buFontTx/>
              <a:buNone/>
            </a:pPr>
            <a:r>
              <a:rPr lang="en-US" sz="1400">
                <a:solidFill>
                  <a:schemeClr val="tx1"/>
                </a:solidFill>
                <a:latin typeface="Times New Roman" charset="0"/>
              </a:rPr>
              <a:t>Controller</a:t>
            </a:r>
          </a:p>
        </p:txBody>
      </p:sp>
      <p:sp>
        <p:nvSpPr>
          <p:cNvPr id="65552" name="Rectangle 16"/>
          <p:cNvSpPr>
            <a:spLocks noChangeArrowheads="1"/>
          </p:cNvSpPr>
          <p:nvPr/>
        </p:nvSpPr>
        <p:spPr bwMode="auto">
          <a:xfrm>
            <a:off x="317500" y="2605088"/>
            <a:ext cx="800100" cy="454025"/>
          </a:xfrm>
          <a:prstGeom prst="rect">
            <a:avLst/>
          </a:prstGeom>
          <a:solidFill>
            <a:srgbClr val="00FF00">
              <a:alpha val="30000"/>
            </a:srgbClr>
          </a:solidFill>
          <a:ln w="25400">
            <a:solidFill>
              <a:schemeClr val="tx1"/>
            </a:solidFill>
            <a:miter lim="800000"/>
            <a:headEnd/>
            <a:tailEnd/>
          </a:ln>
          <a:effectLst/>
        </p:spPr>
        <p:txBody>
          <a:bodyPr wrap="none" anchor="ctr">
            <a:prstTxWarp prst="textNoShape">
              <a:avLst/>
            </a:prstTxWarp>
          </a:bodyPr>
          <a:lstStyle/>
          <a:p>
            <a:endParaRPr lang="en-GB"/>
          </a:p>
        </p:txBody>
      </p:sp>
      <p:sp>
        <p:nvSpPr>
          <p:cNvPr id="65553" name="Text Box 17"/>
          <p:cNvSpPr txBox="1">
            <a:spLocks noChangeArrowheads="1"/>
          </p:cNvSpPr>
          <p:nvPr/>
        </p:nvSpPr>
        <p:spPr bwMode="auto">
          <a:xfrm>
            <a:off x="349250" y="2565400"/>
            <a:ext cx="671513" cy="517525"/>
          </a:xfrm>
          <a:prstGeom prst="rect">
            <a:avLst/>
          </a:prstGeom>
          <a:noFill/>
          <a:ln w="9525">
            <a:noFill/>
            <a:miter lim="800000"/>
            <a:headEnd/>
            <a:tailEnd/>
          </a:ln>
          <a:effectLst/>
        </p:spPr>
        <p:txBody>
          <a:bodyPr>
            <a:prstTxWarp prst="textNoShape">
              <a:avLst/>
            </a:prstTxWarp>
            <a:spAutoFit/>
          </a:bodyPr>
          <a:lstStyle/>
          <a:p>
            <a:pPr algn="ctr" eaLnBrk="1" hangingPunct="1">
              <a:lnSpc>
                <a:spcPct val="100000"/>
              </a:lnSpc>
              <a:buClrTx/>
              <a:buSzTx/>
              <a:buFontTx/>
              <a:buNone/>
            </a:pPr>
            <a:r>
              <a:rPr lang="en-US" sz="1400">
                <a:solidFill>
                  <a:schemeClr val="tx1"/>
                </a:solidFill>
                <a:latin typeface="Times New Roman" charset="0"/>
              </a:rPr>
              <a:t>Action delay</a:t>
            </a:r>
          </a:p>
        </p:txBody>
      </p:sp>
      <p:sp>
        <p:nvSpPr>
          <p:cNvPr id="65554" name="Line 18"/>
          <p:cNvSpPr>
            <a:spLocks noChangeShapeType="1"/>
          </p:cNvSpPr>
          <p:nvPr/>
        </p:nvSpPr>
        <p:spPr bwMode="auto">
          <a:xfrm flipV="1">
            <a:off x="717550" y="2058988"/>
            <a:ext cx="0" cy="546100"/>
          </a:xfrm>
          <a:prstGeom prst="line">
            <a:avLst/>
          </a:prstGeom>
          <a:noFill/>
          <a:ln w="25400">
            <a:solidFill>
              <a:schemeClr val="tx1"/>
            </a:solidFill>
            <a:round/>
            <a:headEnd/>
            <a:tailEnd/>
          </a:ln>
          <a:effectLst/>
        </p:spPr>
        <p:txBody>
          <a:bodyPr>
            <a:prstTxWarp prst="textNoShape">
              <a:avLst/>
            </a:prstTxWarp>
          </a:bodyPr>
          <a:lstStyle/>
          <a:p>
            <a:endParaRPr lang="en-GB"/>
          </a:p>
        </p:txBody>
      </p:sp>
      <p:sp>
        <p:nvSpPr>
          <p:cNvPr id="65555" name="Line 19"/>
          <p:cNvSpPr>
            <a:spLocks noChangeShapeType="1"/>
          </p:cNvSpPr>
          <p:nvPr/>
        </p:nvSpPr>
        <p:spPr bwMode="auto">
          <a:xfrm>
            <a:off x="717550" y="2058988"/>
            <a:ext cx="1349375" cy="0"/>
          </a:xfrm>
          <a:prstGeom prst="line">
            <a:avLst/>
          </a:prstGeom>
          <a:noFill/>
          <a:ln w="25400">
            <a:solidFill>
              <a:schemeClr val="tx1"/>
            </a:solidFill>
            <a:round/>
            <a:headEnd/>
            <a:tailEnd type="triangle" w="lg" len="lg"/>
          </a:ln>
          <a:effectLst/>
        </p:spPr>
        <p:txBody>
          <a:bodyPr>
            <a:prstTxWarp prst="textNoShape">
              <a:avLst/>
            </a:prstTxWarp>
          </a:bodyPr>
          <a:lstStyle/>
          <a:p>
            <a:endParaRPr lang="en-GB"/>
          </a:p>
        </p:txBody>
      </p:sp>
      <p:sp>
        <p:nvSpPr>
          <p:cNvPr id="65556" name="Line 20"/>
          <p:cNvSpPr>
            <a:spLocks noChangeShapeType="1"/>
          </p:cNvSpPr>
          <p:nvPr/>
        </p:nvSpPr>
        <p:spPr bwMode="auto">
          <a:xfrm flipV="1">
            <a:off x="717550" y="3059113"/>
            <a:ext cx="0" cy="546100"/>
          </a:xfrm>
          <a:prstGeom prst="line">
            <a:avLst/>
          </a:prstGeom>
          <a:noFill/>
          <a:ln w="25400">
            <a:solidFill>
              <a:schemeClr val="tx1"/>
            </a:solidFill>
            <a:round/>
            <a:headEnd/>
            <a:tailEnd type="triangle" w="lg" len="lg"/>
          </a:ln>
          <a:effectLst/>
        </p:spPr>
        <p:txBody>
          <a:bodyPr>
            <a:prstTxWarp prst="textNoShape">
              <a:avLst/>
            </a:prstTxWarp>
          </a:bodyPr>
          <a:lstStyle/>
          <a:p>
            <a:endParaRPr lang="en-GB"/>
          </a:p>
        </p:txBody>
      </p:sp>
      <p:sp>
        <p:nvSpPr>
          <p:cNvPr id="65557" name="Line 21"/>
          <p:cNvSpPr>
            <a:spLocks noChangeShapeType="1"/>
          </p:cNvSpPr>
          <p:nvPr/>
        </p:nvSpPr>
        <p:spPr bwMode="auto">
          <a:xfrm>
            <a:off x="717550" y="3605213"/>
            <a:ext cx="1098550" cy="0"/>
          </a:xfrm>
          <a:prstGeom prst="line">
            <a:avLst/>
          </a:prstGeom>
          <a:noFill/>
          <a:ln w="25400">
            <a:solidFill>
              <a:schemeClr val="tx1"/>
            </a:solidFill>
            <a:round/>
            <a:headEnd/>
            <a:tailEnd/>
          </a:ln>
          <a:effectLst/>
        </p:spPr>
        <p:txBody>
          <a:bodyPr>
            <a:prstTxWarp prst="textNoShape">
              <a:avLst/>
            </a:prstTxWarp>
          </a:bodyPr>
          <a:lstStyle/>
          <a:p>
            <a:endParaRPr lang="en-GB"/>
          </a:p>
        </p:txBody>
      </p:sp>
      <p:sp>
        <p:nvSpPr>
          <p:cNvPr id="65558" name="Line 22"/>
          <p:cNvSpPr>
            <a:spLocks noChangeShapeType="1"/>
          </p:cNvSpPr>
          <p:nvPr/>
        </p:nvSpPr>
        <p:spPr bwMode="auto">
          <a:xfrm>
            <a:off x="3965575" y="3787775"/>
            <a:ext cx="998538" cy="0"/>
          </a:xfrm>
          <a:prstGeom prst="line">
            <a:avLst/>
          </a:prstGeom>
          <a:noFill/>
          <a:ln w="25400">
            <a:solidFill>
              <a:schemeClr val="tx1"/>
            </a:solidFill>
            <a:round/>
            <a:headEnd type="triangle" w="lg" len="lg"/>
            <a:tailEnd type="none" w="lg" len="lg"/>
          </a:ln>
          <a:effectLst/>
        </p:spPr>
        <p:txBody>
          <a:bodyPr>
            <a:prstTxWarp prst="textNoShape">
              <a:avLst/>
            </a:prstTxWarp>
          </a:bodyPr>
          <a:lstStyle/>
          <a:p>
            <a:endParaRPr lang="en-GB"/>
          </a:p>
        </p:txBody>
      </p:sp>
      <p:sp>
        <p:nvSpPr>
          <p:cNvPr id="65559" name="Line 23"/>
          <p:cNvSpPr>
            <a:spLocks noChangeShapeType="1"/>
          </p:cNvSpPr>
          <p:nvPr/>
        </p:nvSpPr>
        <p:spPr bwMode="auto">
          <a:xfrm>
            <a:off x="4964113" y="1831975"/>
            <a:ext cx="0" cy="636588"/>
          </a:xfrm>
          <a:prstGeom prst="line">
            <a:avLst/>
          </a:prstGeom>
          <a:noFill/>
          <a:ln w="25400">
            <a:solidFill>
              <a:schemeClr val="tx1"/>
            </a:solidFill>
            <a:round/>
            <a:headEnd/>
            <a:tailEnd type="triangle" w="lg" len="lg"/>
          </a:ln>
          <a:effectLst/>
        </p:spPr>
        <p:txBody>
          <a:bodyPr>
            <a:prstTxWarp prst="textNoShape">
              <a:avLst/>
            </a:prstTxWarp>
          </a:bodyPr>
          <a:lstStyle/>
          <a:p>
            <a:endParaRPr lang="en-GB"/>
          </a:p>
        </p:txBody>
      </p:sp>
      <p:sp>
        <p:nvSpPr>
          <p:cNvPr id="65560" name="Line 24"/>
          <p:cNvSpPr>
            <a:spLocks noChangeShapeType="1"/>
          </p:cNvSpPr>
          <p:nvPr/>
        </p:nvSpPr>
        <p:spPr bwMode="auto">
          <a:xfrm>
            <a:off x="3465513" y="1831975"/>
            <a:ext cx="1498600" cy="0"/>
          </a:xfrm>
          <a:prstGeom prst="line">
            <a:avLst/>
          </a:prstGeom>
          <a:noFill/>
          <a:ln w="25400">
            <a:solidFill>
              <a:schemeClr val="tx1"/>
            </a:solidFill>
            <a:round/>
            <a:headEnd/>
            <a:tailEnd type="none" w="lg" len="lg"/>
          </a:ln>
          <a:effectLst/>
        </p:spPr>
        <p:txBody>
          <a:bodyPr>
            <a:prstTxWarp prst="textNoShape">
              <a:avLst/>
            </a:prstTxWarp>
          </a:bodyPr>
          <a:lstStyle/>
          <a:p>
            <a:endParaRPr lang="en-GB"/>
          </a:p>
        </p:txBody>
      </p:sp>
      <p:sp>
        <p:nvSpPr>
          <p:cNvPr id="65561" name="Rectangle 25"/>
          <p:cNvSpPr>
            <a:spLocks noChangeArrowheads="1"/>
          </p:cNvSpPr>
          <p:nvPr/>
        </p:nvSpPr>
        <p:spPr bwMode="auto">
          <a:xfrm>
            <a:off x="1466850" y="2878138"/>
            <a:ext cx="2847975" cy="1227137"/>
          </a:xfrm>
          <a:prstGeom prst="rect">
            <a:avLst/>
          </a:prstGeom>
          <a:noFill/>
          <a:ln w="25400">
            <a:solidFill>
              <a:srgbClr val="FF0000"/>
            </a:solidFill>
            <a:prstDash val="dash"/>
            <a:miter lim="800000"/>
            <a:headEnd/>
            <a:tailEnd/>
          </a:ln>
          <a:effectLst/>
        </p:spPr>
        <p:txBody>
          <a:bodyPr wrap="none" anchor="ctr">
            <a:prstTxWarp prst="textNoShape">
              <a:avLst/>
            </a:prstTxWarp>
          </a:bodyPr>
          <a:lstStyle/>
          <a:p>
            <a:endParaRPr lang="en-GB"/>
          </a:p>
        </p:txBody>
      </p:sp>
      <p:sp>
        <p:nvSpPr>
          <p:cNvPr id="65562" name="Rectangle 26"/>
          <p:cNvSpPr>
            <a:spLocks noChangeArrowheads="1"/>
          </p:cNvSpPr>
          <p:nvPr/>
        </p:nvSpPr>
        <p:spPr bwMode="auto">
          <a:xfrm>
            <a:off x="3065463" y="3287713"/>
            <a:ext cx="900112" cy="636587"/>
          </a:xfrm>
          <a:prstGeom prst="rect">
            <a:avLst/>
          </a:prstGeom>
          <a:solidFill>
            <a:srgbClr val="FFFFCC"/>
          </a:solidFill>
          <a:ln w="25400">
            <a:solidFill>
              <a:schemeClr val="tx1"/>
            </a:solidFill>
            <a:miter lim="800000"/>
            <a:headEnd/>
            <a:tailEnd/>
          </a:ln>
          <a:effectLst/>
        </p:spPr>
        <p:txBody>
          <a:bodyPr wrap="none" anchor="ctr">
            <a:prstTxWarp prst="textNoShape">
              <a:avLst/>
            </a:prstTxWarp>
          </a:bodyPr>
          <a:lstStyle/>
          <a:p>
            <a:endParaRPr lang="en-GB"/>
          </a:p>
        </p:txBody>
      </p:sp>
      <p:sp>
        <p:nvSpPr>
          <p:cNvPr id="65563" name="Text Box 27"/>
          <p:cNvSpPr txBox="1">
            <a:spLocks noChangeArrowheads="1"/>
          </p:cNvSpPr>
          <p:nvPr/>
        </p:nvSpPr>
        <p:spPr bwMode="auto">
          <a:xfrm>
            <a:off x="3040063" y="3327400"/>
            <a:ext cx="915987" cy="517525"/>
          </a:xfrm>
          <a:prstGeom prst="rect">
            <a:avLst/>
          </a:prstGeom>
          <a:noFill/>
          <a:ln w="9525">
            <a:noFill/>
            <a:miter lim="800000"/>
            <a:headEnd/>
            <a:tailEnd/>
          </a:ln>
          <a:effectLst/>
        </p:spPr>
        <p:txBody>
          <a:bodyPr>
            <a:prstTxWarp prst="textNoShape">
              <a:avLst/>
            </a:prstTxWarp>
            <a:spAutoFit/>
          </a:bodyPr>
          <a:lstStyle/>
          <a:p>
            <a:pPr algn="ctr" eaLnBrk="1" hangingPunct="1">
              <a:lnSpc>
                <a:spcPct val="100000"/>
              </a:lnSpc>
              <a:buClrTx/>
              <a:buSzTx/>
              <a:buFontTx/>
              <a:buNone/>
            </a:pPr>
            <a:r>
              <a:rPr lang="en-US" sz="1400">
                <a:solidFill>
                  <a:schemeClr val="tx1"/>
                </a:solidFill>
                <a:latin typeface="Times New Roman" charset="0"/>
              </a:rPr>
              <a:t>System</a:t>
            </a:r>
          </a:p>
          <a:p>
            <a:pPr algn="ctr" eaLnBrk="1" hangingPunct="1">
              <a:lnSpc>
                <a:spcPct val="100000"/>
              </a:lnSpc>
              <a:buClrTx/>
              <a:buSzTx/>
              <a:buFontTx/>
              <a:buNone/>
            </a:pPr>
            <a:r>
              <a:rPr lang="en-US" sz="1400">
                <a:solidFill>
                  <a:schemeClr val="tx1"/>
                </a:solidFill>
                <a:latin typeface="Times New Roman" charset="0"/>
              </a:rPr>
              <a:t>observer</a:t>
            </a:r>
          </a:p>
        </p:txBody>
      </p:sp>
      <p:sp>
        <p:nvSpPr>
          <p:cNvPr id="65564" name="Line 28"/>
          <p:cNvSpPr>
            <a:spLocks noChangeShapeType="1"/>
          </p:cNvSpPr>
          <p:nvPr/>
        </p:nvSpPr>
        <p:spPr bwMode="auto">
          <a:xfrm flipV="1">
            <a:off x="1616075" y="3059113"/>
            <a:ext cx="0" cy="546100"/>
          </a:xfrm>
          <a:prstGeom prst="line">
            <a:avLst/>
          </a:prstGeom>
          <a:noFill/>
          <a:ln w="25400">
            <a:solidFill>
              <a:schemeClr val="tx1"/>
            </a:solidFill>
            <a:round/>
            <a:headEnd/>
            <a:tailEnd/>
          </a:ln>
          <a:effectLst/>
        </p:spPr>
        <p:txBody>
          <a:bodyPr>
            <a:prstTxWarp prst="textNoShape">
              <a:avLst/>
            </a:prstTxWarp>
          </a:bodyPr>
          <a:lstStyle/>
          <a:p>
            <a:endParaRPr lang="en-GB"/>
          </a:p>
        </p:txBody>
      </p:sp>
      <p:sp>
        <p:nvSpPr>
          <p:cNvPr id="65565" name="Line 29"/>
          <p:cNvSpPr>
            <a:spLocks noChangeShapeType="1"/>
          </p:cNvSpPr>
          <p:nvPr/>
        </p:nvSpPr>
        <p:spPr bwMode="auto">
          <a:xfrm>
            <a:off x="1616075" y="3059113"/>
            <a:ext cx="2549525" cy="0"/>
          </a:xfrm>
          <a:prstGeom prst="line">
            <a:avLst/>
          </a:prstGeom>
          <a:noFill/>
          <a:ln w="25400">
            <a:solidFill>
              <a:schemeClr val="tx1"/>
            </a:solidFill>
            <a:round/>
            <a:headEnd/>
            <a:tailEnd/>
          </a:ln>
          <a:effectLst/>
        </p:spPr>
        <p:txBody>
          <a:bodyPr>
            <a:prstTxWarp prst="textNoShape">
              <a:avLst/>
            </a:prstTxWarp>
          </a:bodyPr>
          <a:lstStyle/>
          <a:p>
            <a:endParaRPr lang="en-GB"/>
          </a:p>
        </p:txBody>
      </p:sp>
      <p:sp>
        <p:nvSpPr>
          <p:cNvPr id="65566" name="Line 30"/>
          <p:cNvSpPr>
            <a:spLocks noChangeShapeType="1"/>
          </p:cNvSpPr>
          <p:nvPr/>
        </p:nvSpPr>
        <p:spPr bwMode="auto">
          <a:xfrm flipH="1">
            <a:off x="2716213" y="3605213"/>
            <a:ext cx="349250" cy="0"/>
          </a:xfrm>
          <a:prstGeom prst="line">
            <a:avLst/>
          </a:prstGeom>
          <a:noFill/>
          <a:ln w="25400">
            <a:solidFill>
              <a:schemeClr val="tx1"/>
            </a:solidFill>
            <a:round/>
            <a:headEnd type="none" w="lg" len="lg"/>
            <a:tailEnd type="triangle" w="lg" len="lg"/>
          </a:ln>
          <a:effectLst/>
        </p:spPr>
        <p:txBody>
          <a:bodyPr>
            <a:prstTxWarp prst="textNoShape">
              <a:avLst/>
            </a:prstTxWarp>
          </a:bodyPr>
          <a:lstStyle/>
          <a:p>
            <a:endParaRPr lang="en-GB"/>
          </a:p>
        </p:txBody>
      </p:sp>
      <p:sp>
        <p:nvSpPr>
          <p:cNvPr id="65567" name="Line 31"/>
          <p:cNvSpPr>
            <a:spLocks noChangeShapeType="1"/>
          </p:cNvSpPr>
          <p:nvPr/>
        </p:nvSpPr>
        <p:spPr bwMode="auto">
          <a:xfrm flipV="1">
            <a:off x="4165600" y="3059113"/>
            <a:ext cx="0" cy="363537"/>
          </a:xfrm>
          <a:prstGeom prst="line">
            <a:avLst/>
          </a:prstGeom>
          <a:noFill/>
          <a:ln w="25400">
            <a:solidFill>
              <a:schemeClr val="tx1"/>
            </a:solidFill>
            <a:round/>
            <a:headEnd/>
            <a:tailEnd/>
          </a:ln>
          <a:effectLst/>
        </p:spPr>
        <p:txBody>
          <a:bodyPr>
            <a:prstTxWarp prst="textNoShape">
              <a:avLst/>
            </a:prstTxWarp>
          </a:bodyPr>
          <a:lstStyle/>
          <a:p>
            <a:endParaRPr lang="en-GB"/>
          </a:p>
        </p:txBody>
      </p:sp>
      <p:sp>
        <p:nvSpPr>
          <p:cNvPr id="65568" name="Line 32"/>
          <p:cNvSpPr>
            <a:spLocks noChangeShapeType="1"/>
          </p:cNvSpPr>
          <p:nvPr/>
        </p:nvSpPr>
        <p:spPr bwMode="auto">
          <a:xfrm flipH="1">
            <a:off x="3965575" y="3422650"/>
            <a:ext cx="200025" cy="0"/>
          </a:xfrm>
          <a:prstGeom prst="line">
            <a:avLst/>
          </a:prstGeom>
          <a:noFill/>
          <a:ln w="25400">
            <a:solidFill>
              <a:schemeClr val="tx1"/>
            </a:solidFill>
            <a:round/>
            <a:headEnd type="none" w="lg" len="lg"/>
            <a:tailEnd type="triangle" w="lg" len="lg"/>
          </a:ln>
          <a:effectLst/>
        </p:spPr>
        <p:txBody>
          <a:bodyPr>
            <a:prstTxWarp prst="textNoShape">
              <a:avLst/>
            </a:prstTxWarp>
          </a:bodyPr>
          <a:lstStyle/>
          <a:p>
            <a:endParaRPr lang="en-GB"/>
          </a:p>
        </p:txBody>
      </p:sp>
      <p:sp>
        <p:nvSpPr>
          <p:cNvPr id="65569" name="Oval 33"/>
          <p:cNvSpPr>
            <a:spLocks noChangeArrowheads="1"/>
          </p:cNvSpPr>
          <p:nvPr/>
        </p:nvSpPr>
        <p:spPr bwMode="auto">
          <a:xfrm>
            <a:off x="1592263" y="3575050"/>
            <a:ext cx="49212" cy="46038"/>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GB"/>
          </a:p>
        </p:txBody>
      </p:sp>
      <p:sp>
        <p:nvSpPr>
          <p:cNvPr id="65570" name="Text Box 34"/>
          <p:cNvSpPr txBox="1">
            <a:spLocks noChangeArrowheads="1"/>
          </p:cNvSpPr>
          <p:nvPr/>
        </p:nvSpPr>
        <p:spPr bwMode="auto">
          <a:xfrm>
            <a:off x="2533650" y="2584450"/>
            <a:ext cx="1866900" cy="304800"/>
          </a:xfrm>
          <a:prstGeom prst="rect">
            <a:avLst/>
          </a:prstGeom>
          <a:noFill/>
          <a:ln w="9525">
            <a:noFill/>
            <a:miter lim="800000"/>
            <a:headEnd/>
            <a:tailEnd/>
          </a:ln>
          <a:effectLst/>
        </p:spPr>
        <p:txBody>
          <a:bodyPr>
            <a:prstTxWarp prst="textNoShape">
              <a:avLst/>
            </a:prstTxWarp>
            <a:spAutoFit/>
          </a:bodyPr>
          <a:lstStyle/>
          <a:p>
            <a:pPr algn="ctr" eaLnBrk="1" hangingPunct="1">
              <a:lnSpc>
                <a:spcPct val="100000"/>
              </a:lnSpc>
              <a:buClrTx/>
              <a:buSzTx/>
              <a:buFontTx/>
              <a:buNone/>
            </a:pPr>
            <a:r>
              <a:rPr lang="en-US" sz="1400">
                <a:solidFill>
                  <a:srgbClr val="FF3300"/>
                </a:solidFill>
                <a:latin typeface="Times New Roman" charset="0"/>
              </a:rPr>
              <a:t>Centralized controller</a:t>
            </a:r>
          </a:p>
        </p:txBody>
      </p:sp>
      <p:sp>
        <p:nvSpPr>
          <p:cNvPr id="65579" name="Line 43"/>
          <p:cNvSpPr>
            <a:spLocks noChangeShapeType="1"/>
          </p:cNvSpPr>
          <p:nvPr/>
        </p:nvSpPr>
        <p:spPr bwMode="auto">
          <a:xfrm>
            <a:off x="750888" y="1604963"/>
            <a:ext cx="1316037" cy="0"/>
          </a:xfrm>
          <a:prstGeom prst="line">
            <a:avLst/>
          </a:prstGeom>
          <a:noFill/>
          <a:ln w="25400">
            <a:solidFill>
              <a:schemeClr val="tx1"/>
            </a:solidFill>
            <a:round/>
            <a:headEnd/>
            <a:tailEnd type="triangle" w="lg" len="lg"/>
          </a:ln>
          <a:effectLst/>
        </p:spPr>
        <p:txBody>
          <a:bodyPr>
            <a:prstTxWarp prst="textNoShape">
              <a:avLst/>
            </a:prstTxWarp>
          </a:bodyPr>
          <a:lstStyle/>
          <a:p>
            <a:endParaRPr lang="en-GB"/>
          </a:p>
        </p:txBody>
      </p:sp>
      <p:sp>
        <p:nvSpPr>
          <p:cNvPr id="65581" name="Text Box 45"/>
          <p:cNvSpPr txBox="1">
            <a:spLocks noChangeArrowheads="1"/>
          </p:cNvSpPr>
          <p:nvPr/>
        </p:nvSpPr>
        <p:spPr bwMode="auto">
          <a:xfrm>
            <a:off x="876300" y="1265238"/>
            <a:ext cx="958850" cy="274637"/>
          </a:xfrm>
          <a:prstGeom prst="rect">
            <a:avLst/>
          </a:prstGeom>
          <a:noFill/>
          <a:ln w="9525">
            <a:noFill/>
            <a:miter lim="800000"/>
            <a:headEnd/>
            <a:tailEnd/>
          </a:ln>
          <a:effectLst/>
        </p:spPr>
        <p:txBody>
          <a:bodyPr wrap="none">
            <a:prstTxWarp prst="textNoShape">
              <a:avLst/>
            </a:prstTxWarp>
            <a:spAutoFit/>
          </a:bodyPr>
          <a:lstStyle/>
          <a:p>
            <a:pPr eaLnBrk="1" hangingPunct="1">
              <a:lnSpc>
                <a:spcPct val="100000"/>
              </a:lnSpc>
              <a:buClrTx/>
              <a:buSzTx/>
              <a:buFontTx/>
              <a:buNone/>
            </a:pPr>
            <a:r>
              <a:rPr lang="en-US" sz="1200" b="1">
                <a:solidFill>
                  <a:schemeClr val="tx1"/>
                </a:solidFill>
                <a:latin typeface="Times New Roman" charset="0"/>
              </a:rPr>
              <a:t>Input traffic</a:t>
            </a:r>
          </a:p>
        </p:txBody>
      </p:sp>
      <p:sp>
        <p:nvSpPr>
          <p:cNvPr id="65582" name="Text Box 46"/>
          <p:cNvSpPr txBox="1">
            <a:spLocks noChangeArrowheads="1"/>
          </p:cNvSpPr>
          <p:nvPr/>
        </p:nvSpPr>
        <p:spPr bwMode="auto">
          <a:xfrm>
            <a:off x="323850" y="3644900"/>
            <a:ext cx="1035050" cy="274638"/>
          </a:xfrm>
          <a:prstGeom prst="rect">
            <a:avLst/>
          </a:prstGeom>
          <a:noFill/>
          <a:ln w="9525">
            <a:noFill/>
            <a:miter lim="800000"/>
            <a:headEnd/>
            <a:tailEnd/>
          </a:ln>
          <a:effectLst/>
        </p:spPr>
        <p:txBody>
          <a:bodyPr wrap="none">
            <a:prstTxWarp prst="textNoShape">
              <a:avLst/>
            </a:prstTxWarp>
            <a:spAutoFit/>
          </a:bodyPr>
          <a:lstStyle/>
          <a:p>
            <a:pPr eaLnBrk="1" hangingPunct="1">
              <a:lnSpc>
                <a:spcPct val="100000"/>
              </a:lnSpc>
              <a:buClrTx/>
              <a:buSzTx/>
              <a:buFontTx/>
              <a:buNone/>
            </a:pPr>
            <a:r>
              <a:rPr lang="en-US" sz="1200" b="1">
                <a:solidFill>
                  <a:schemeClr val="tx1"/>
                </a:solidFill>
                <a:latin typeface="Times New Roman" charset="0"/>
              </a:rPr>
              <a:t>Assigned rate</a:t>
            </a:r>
          </a:p>
        </p:txBody>
      </p:sp>
      <p:sp>
        <p:nvSpPr>
          <p:cNvPr id="65584" name="Text Box 48"/>
          <p:cNvSpPr txBox="1">
            <a:spLocks noChangeArrowheads="1"/>
          </p:cNvSpPr>
          <p:nvPr/>
        </p:nvSpPr>
        <p:spPr bwMode="auto">
          <a:xfrm>
            <a:off x="3708400" y="1525588"/>
            <a:ext cx="1009650" cy="274637"/>
          </a:xfrm>
          <a:prstGeom prst="rect">
            <a:avLst/>
          </a:prstGeom>
          <a:noFill/>
          <a:ln w="9525">
            <a:noFill/>
            <a:miter lim="800000"/>
            <a:headEnd/>
            <a:tailEnd/>
          </a:ln>
          <a:effectLst/>
        </p:spPr>
        <p:txBody>
          <a:bodyPr wrap="none">
            <a:prstTxWarp prst="textNoShape">
              <a:avLst/>
            </a:prstTxWarp>
            <a:spAutoFit/>
          </a:bodyPr>
          <a:lstStyle/>
          <a:p>
            <a:pPr eaLnBrk="1" hangingPunct="1">
              <a:lnSpc>
                <a:spcPct val="100000"/>
              </a:lnSpc>
              <a:buClrTx/>
              <a:buSzTx/>
              <a:buFontTx/>
              <a:buNone/>
            </a:pPr>
            <a:r>
              <a:rPr lang="en-US" sz="1200" b="1">
                <a:solidFill>
                  <a:schemeClr val="tx1"/>
                </a:solidFill>
                <a:latin typeface="Times New Roman" charset="0"/>
              </a:rPr>
              <a:t>Queues State</a:t>
            </a:r>
          </a:p>
        </p:txBody>
      </p:sp>
      <p:sp>
        <p:nvSpPr>
          <p:cNvPr id="65585" name="Line 49"/>
          <p:cNvSpPr>
            <a:spLocks noChangeShapeType="1"/>
          </p:cNvSpPr>
          <p:nvPr/>
        </p:nvSpPr>
        <p:spPr bwMode="auto">
          <a:xfrm>
            <a:off x="4964113" y="2922588"/>
            <a:ext cx="0" cy="865187"/>
          </a:xfrm>
          <a:prstGeom prst="line">
            <a:avLst/>
          </a:prstGeom>
          <a:noFill/>
          <a:ln w="25400">
            <a:solidFill>
              <a:schemeClr val="tx1"/>
            </a:solidFill>
            <a:round/>
            <a:headEnd/>
            <a:tailEnd type="none" w="lg" len="lg"/>
          </a:ln>
          <a:effectLst/>
        </p:spPr>
        <p:txBody>
          <a:bodyPr>
            <a:prstTxWarp prst="textNoShape">
              <a:avLst/>
            </a:prstTxWarp>
          </a:bodyPr>
          <a:lstStyle/>
          <a:p>
            <a:endParaRPr lang="en-GB"/>
          </a:p>
        </p:txBody>
      </p:sp>
      <p:sp>
        <p:nvSpPr>
          <p:cNvPr id="65590" name="Text Box 54"/>
          <p:cNvSpPr txBox="1">
            <a:spLocks noChangeArrowheads="1"/>
          </p:cNvSpPr>
          <p:nvPr/>
        </p:nvSpPr>
        <p:spPr bwMode="auto">
          <a:xfrm>
            <a:off x="5554663" y="1773238"/>
            <a:ext cx="3194050" cy="711426"/>
          </a:xfrm>
          <a:prstGeom prst="rect">
            <a:avLst/>
          </a:prstGeom>
          <a:noFill/>
          <a:ln w="9525">
            <a:noFill/>
            <a:miter lim="800000"/>
            <a:headEnd/>
            <a:tailEnd/>
          </a:ln>
          <a:effectLst/>
        </p:spPr>
        <p:txBody>
          <a:bodyPr wrap="square">
            <a:prstTxWarp prst="textNoShape">
              <a:avLst/>
            </a:prstTxWarp>
            <a:spAutoFit/>
          </a:bodyPr>
          <a:lstStyle/>
          <a:p>
            <a:pPr eaLnBrk="1" hangingPunct="1">
              <a:lnSpc>
                <a:spcPct val="73000"/>
              </a:lnSpc>
              <a:spcBef>
                <a:spcPts val="750"/>
              </a:spcBef>
              <a:buClr>
                <a:srgbClr val="CC0000"/>
              </a:buClr>
              <a:buSzPct val="65000"/>
              <a:buFont typeface="Wingdings" charset="2"/>
              <a:buNone/>
            </a:pPr>
            <a:r>
              <a:rPr lang="en-US" altLang="ko-KR" sz="1800" i="0" dirty="0">
                <a:solidFill>
                  <a:srgbClr val="000000"/>
                </a:solidFill>
                <a:ea typeface="굴림" charset="-127"/>
                <a:cs typeface="굴림" charset="-127"/>
              </a:rPr>
              <a:t>We use a small signal linearization of queues’ equations around a set-point</a:t>
            </a:r>
            <a:endParaRPr lang="en-US" sz="1800" dirty="0"/>
          </a:p>
        </p:txBody>
      </p:sp>
      <p:sp>
        <p:nvSpPr>
          <p:cNvPr id="65594" name="Text Box 58"/>
          <p:cNvSpPr txBox="1">
            <a:spLocks noChangeArrowheads="1"/>
          </p:cNvSpPr>
          <p:nvPr/>
        </p:nvSpPr>
        <p:spPr bwMode="auto">
          <a:xfrm>
            <a:off x="5567363" y="2781300"/>
            <a:ext cx="3282950" cy="1092200"/>
          </a:xfrm>
          <a:prstGeom prst="rect">
            <a:avLst/>
          </a:prstGeom>
          <a:noFill/>
          <a:ln w="9525">
            <a:noFill/>
            <a:miter lim="800000"/>
            <a:headEnd/>
            <a:tailEnd/>
          </a:ln>
          <a:effectLst/>
        </p:spPr>
        <p:txBody>
          <a:bodyPr>
            <a:prstTxWarp prst="textNoShape">
              <a:avLst/>
            </a:prstTxWarp>
            <a:spAutoFit/>
          </a:bodyPr>
          <a:lstStyle/>
          <a:p>
            <a:pPr eaLnBrk="1" hangingPunct="1">
              <a:lnSpc>
                <a:spcPct val="73000"/>
              </a:lnSpc>
              <a:spcBef>
                <a:spcPts val="750"/>
              </a:spcBef>
              <a:buClr>
                <a:srgbClr val="CC0000"/>
              </a:buClr>
              <a:buSzPct val="65000"/>
              <a:buFont typeface="Wingdings" charset="2"/>
              <a:buNone/>
            </a:pPr>
            <a:r>
              <a:rPr lang="en-US" altLang="ko-KR" sz="1800" i="0">
                <a:solidFill>
                  <a:srgbClr val="000000"/>
                </a:solidFill>
                <a:ea typeface="굴림" charset="-127"/>
                <a:cs typeface="굴림" charset="-127"/>
              </a:rPr>
              <a:t>By Little’s law, the goal of attaining a target on average delay translates into a goal of attaining an average queue length</a:t>
            </a:r>
            <a:endParaRPr lang="en-US" sz="1800"/>
          </a:p>
        </p:txBody>
      </p:sp>
      <p:sp>
        <p:nvSpPr>
          <p:cNvPr id="65600" name="Rectangle 64"/>
          <p:cNvSpPr>
            <a:spLocks noChangeArrowheads="1"/>
          </p:cNvSpPr>
          <p:nvPr/>
        </p:nvSpPr>
        <p:spPr bwMode="auto">
          <a:xfrm>
            <a:off x="823913" y="4267200"/>
            <a:ext cx="7705725" cy="2023631"/>
          </a:xfrm>
          <a:prstGeom prst="rect">
            <a:avLst/>
          </a:prstGeom>
          <a:noFill/>
          <a:ln w="9525">
            <a:noFill/>
            <a:miter lim="800000"/>
            <a:headEnd/>
            <a:tailEnd/>
          </a:ln>
          <a:effectLst/>
        </p:spPr>
        <p:txBody>
          <a:bodyPr>
            <a:prstTxWarp prst="textNoShape">
              <a:avLst/>
            </a:prstTxWarp>
            <a:spAutoFit/>
          </a:bodyPr>
          <a:lstStyle/>
          <a:p>
            <a:pPr marL="457200" indent="-457200" eaLnBrk="1" hangingPunct="1">
              <a:spcBef>
                <a:spcPts val="650"/>
              </a:spcBef>
              <a:buClr>
                <a:srgbClr val="CC0000"/>
              </a:buClr>
              <a:buSzPct val="65000"/>
              <a:buFont typeface="Wingdings" charset="2"/>
              <a:buNone/>
            </a:pPr>
            <a:r>
              <a:rPr lang="en-US" altLang="ko-KR" sz="1800" i="0" dirty="0">
                <a:solidFill>
                  <a:srgbClr val="000000"/>
                </a:solidFill>
                <a:ea typeface="굴림" charset="-127"/>
                <a:cs typeface="굴림" charset="-127"/>
              </a:rPr>
              <a:t>The goal is to minimize an objective function that weighs the difference from the designed </a:t>
            </a:r>
            <a:r>
              <a:rPr lang="en-US" altLang="ko-KR" sz="1800" i="0" dirty="0" smtClean="0">
                <a:solidFill>
                  <a:srgbClr val="000000"/>
                </a:solidFill>
                <a:ea typeface="굴림" charset="-127"/>
                <a:cs typeface="굴림" charset="-127"/>
              </a:rPr>
              <a:t>targets (i.e., the average delay for each video flow), </a:t>
            </a:r>
            <a:r>
              <a:rPr lang="en-US" altLang="ko-KR" sz="1800" i="0" dirty="0">
                <a:solidFill>
                  <a:srgbClr val="000000"/>
                </a:solidFill>
                <a:ea typeface="굴림" charset="-127"/>
                <a:cs typeface="굴림" charset="-127"/>
              </a:rPr>
              <a:t>taking into account the gaps between current and </a:t>
            </a:r>
            <a:r>
              <a:rPr lang="en-US" altLang="ko-KR" sz="1800" i="0" dirty="0" smtClean="0">
                <a:solidFill>
                  <a:srgbClr val="000000"/>
                </a:solidFill>
                <a:ea typeface="굴림" charset="-127"/>
                <a:cs typeface="굴림" charset="-127"/>
              </a:rPr>
              <a:t>target </a:t>
            </a:r>
          </a:p>
          <a:p>
            <a:pPr marL="914400" lvl="1" indent="-457200" eaLnBrk="1" hangingPunct="1">
              <a:spcBef>
                <a:spcPts val="650"/>
              </a:spcBef>
              <a:buClr>
                <a:srgbClr val="CC0000"/>
              </a:buClr>
              <a:buSzPct val="60000"/>
              <a:buFontTx/>
              <a:buChar char="o"/>
            </a:pPr>
            <a:r>
              <a:rPr lang="en-US" altLang="ko-KR" sz="1800" i="0" dirty="0">
                <a:solidFill>
                  <a:srgbClr val="000000"/>
                </a:solidFill>
                <a:ea typeface="굴림" charset="-127"/>
                <a:cs typeface="굴림" charset="-127"/>
              </a:rPr>
              <a:t>Individual queue lengths</a:t>
            </a:r>
          </a:p>
          <a:p>
            <a:pPr marL="914400" lvl="1" indent="-457200" eaLnBrk="1" hangingPunct="1">
              <a:spcBef>
                <a:spcPts val="650"/>
              </a:spcBef>
              <a:buClr>
                <a:srgbClr val="CC0000"/>
              </a:buClr>
              <a:buSzPct val="60000"/>
              <a:buFontTx/>
              <a:buChar char="o"/>
            </a:pPr>
            <a:r>
              <a:rPr lang="en-US" altLang="ko-KR" sz="1800" i="0" dirty="0">
                <a:solidFill>
                  <a:srgbClr val="000000"/>
                </a:solidFill>
                <a:ea typeface="굴림" charset="-127"/>
                <a:cs typeface="굴림" charset="-127"/>
              </a:rPr>
              <a:t>Individual bandwidth allocation to</a:t>
            </a:r>
            <a:r>
              <a:rPr lang="en-US" altLang="ko-KR" sz="1800" i="0" dirty="0" smtClean="0">
                <a:solidFill>
                  <a:srgbClr val="000000"/>
                </a:solidFill>
                <a:ea typeface="굴림" charset="-127"/>
                <a:cs typeface="굴림" charset="-127"/>
              </a:rPr>
              <a:t> services</a:t>
            </a:r>
            <a:endParaRPr lang="en-US" altLang="ko-KR" sz="1800" i="0" dirty="0">
              <a:solidFill>
                <a:srgbClr val="000000"/>
              </a:solidFill>
              <a:ea typeface="굴림" charset="-127"/>
              <a:cs typeface="굴림" charset="-127"/>
            </a:endParaRPr>
          </a:p>
          <a:p>
            <a:pPr marL="914400" lvl="1" indent="-457200" eaLnBrk="1" hangingPunct="1">
              <a:spcBef>
                <a:spcPts val="650"/>
              </a:spcBef>
              <a:buClr>
                <a:srgbClr val="CC0000"/>
              </a:buClr>
              <a:buSzPct val="60000"/>
              <a:buFontTx/>
              <a:buChar char="o"/>
            </a:pPr>
            <a:r>
              <a:rPr lang="en-US" altLang="ko-KR" sz="1800" i="0" dirty="0">
                <a:solidFill>
                  <a:srgbClr val="000000"/>
                </a:solidFill>
                <a:ea typeface="굴림" charset="-127"/>
                <a:cs typeface="굴림" charset="-127"/>
              </a:rPr>
              <a:t>Overall bandwidth allocation</a:t>
            </a:r>
          </a:p>
        </p:txBody>
      </p:sp>
      <p:sp>
        <p:nvSpPr>
          <p:cNvPr id="65603" name="Text Box 67"/>
          <p:cNvSpPr txBox="1">
            <a:spLocks noChangeArrowheads="1"/>
          </p:cNvSpPr>
          <p:nvPr/>
        </p:nvSpPr>
        <p:spPr bwMode="auto">
          <a:xfrm>
            <a:off x="5508625" y="1268413"/>
            <a:ext cx="3368675" cy="431800"/>
          </a:xfrm>
          <a:prstGeom prst="rect">
            <a:avLst/>
          </a:prstGeom>
          <a:noFill/>
          <a:ln w="9525">
            <a:noFill/>
            <a:miter lim="800000"/>
            <a:headEnd/>
            <a:tailEnd/>
          </a:ln>
          <a:effectLst/>
        </p:spPr>
        <p:txBody>
          <a:bodyPr wrap="none">
            <a:prstTxWarp prst="textNoShape">
              <a:avLst/>
            </a:prstTxWarp>
            <a:spAutoFit/>
          </a:bodyPr>
          <a:lstStyle/>
          <a:p>
            <a:r>
              <a:rPr lang="en-US" b="1">
                <a:solidFill>
                  <a:srgbClr val="FF3300"/>
                </a:solidFill>
              </a:rPr>
              <a:t>Centralized Controller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piè di pagina 5"/>
          <p:cNvSpPr>
            <a:spLocks noGrp="1"/>
          </p:cNvSpPr>
          <p:nvPr>
            <p:ph type="ftr" idx="11"/>
          </p:nvPr>
        </p:nvSpPr>
        <p:spPr>
          <a:xfrm>
            <a:off x="3124200" y="6245225"/>
            <a:ext cx="3124200" cy="471488"/>
          </a:xfrm>
        </p:spPr>
        <p:txBody>
          <a:bodyPr/>
          <a:lstStyle/>
          <a:p>
            <a:r>
              <a:rPr lang="it-IT" dirty="0" smtClean="0"/>
              <a:t>Streaming </a:t>
            </a:r>
            <a:r>
              <a:rPr lang="it-IT" dirty="0" err="1" smtClean="0"/>
              <a:t>Day</a:t>
            </a:r>
            <a:r>
              <a:rPr lang="it-IT" dirty="0" smtClean="0"/>
              <a:t>, Parma, </a:t>
            </a:r>
            <a:r>
              <a:rPr lang="it-IT" dirty="0" err="1" smtClean="0"/>
              <a:t>September</a:t>
            </a:r>
            <a:r>
              <a:rPr lang="it-IT" dirty="0" smtClean="0"/>
              <a:t> </a:t>
            </a:r>
            <a:r>
              <a:rPr lang="it-IT" dirty="0" err="1" smtClean="0"/>
              <a:t>2</a:t>
            </a:r>
            <a:r>
              <a:rPr lang="it-IT" dirty="0" smtClean="0"/>
              <a:t>, 2008</a:t>
            </a:r>
            <a:endParaRPr lang="en-GB" dirty="0"/>
          </a:p>
        </p:txBody>
      </p:sp>
      <p:sp>
        <p:nvSpPr>
          <p:cNvPr id="66562" name="Rectangle 2"/>
          <p:cNvSpPr>
            <a:spLocks noGrp="1" noChangeArrowheads="1"/>
          </p:cNvSpPr>
          <p:nvPr>
            <p:ph type="title"/>
          </p:nvPr>
        </p:nvSpPr>
        <p:spPr>
          <a:xfrm>
            <a:off x="574675" y="266700"/>
            <a:ext cx="7996238" cy="641350"/>
          </a:xfrm>
        </p:spPr>
        <p:txBody>
          <a:bodyPr>
            <a:normAutofit fontScale="90000"/>
          </a:bodyPr>
          <a:lstStyle/>
          <a:p>
            <a:r>
              <a:rPr lang="en-US" sz="3200"/>
              <a:t>Bandwidth-Delay Tradeoff (simulations)</a:t>
            </a:r>
          </a:p>
        </p:txBody>
      </p:sp>
      <p:sp>
        <p:nvSpPr>
          <p:cNvPr id="66563" name="Rectangle 3"/>
          <p:cNvSpPr>
            <a:spLocks noGrp="1" noChangeArrowheads="1"/>
          </p:cNvSpPr>
          <p:nvPr>
            <p:ph type="body" sz="half" idx="1"/>
          </p:nvPr>
        </p:nvSpPr>
        <p:spPr>
          <a:xfrm>
            <a:off x="5003800" y="1341438"/>
            <a:ext cx="3960813" cy="4824412"/>
          </a:xfrm>
        </p:spPr>
        <p:txBody>
          <a:bodyPr/>
          <a:lstStyle/>
          <a:p>
            <a:pPr marL="342900" indent="-342900">
              <a:lnSpc>
                <a:spcPct val="80000"/>
              </a:lnSpc>
              <a:spcBef>
                <a:spcPct val="20000"/>
              </a:spcBef>
              <a:buClr>
                <a:srgbClr val="000000"/>
              </a:buClr>
              <a:buSzPct val="100000"/>
              <a:buFont typeface="Times New Roman" charset="0"/>
              <a:buChar char="•"/>
            </a:pPr>
            <a:r>
              <a:rPr lang="en-US" sz="1600" dirty="0"/>
              <a:t>We compare two approaches in allocating bandwidth to the </a:t>
            </a:r>
            <a:r>
              <a:rPr lang="en-US" sz="1600" dirty="0" smtClean="0"/>
              <a:t>flows:</a:t>
            </a:r>
          </a:p>
          <a:p>
            <a:pPr marL="742950" lvl="1" indent="-285750">
              <a:lnSpc>
                <a:spcPct val="80000"/>
              </a:lnSpc>
              <a:spcBef>
                <a:spcPct val="20000"/>
              </a:spcBef>
              <a:buClr>
                <a:srgbClr val="000000"/>
              </a:buClr>
              <a:buSzPct val="100000"/>
              <a:buFont typeface="Times New Roman" charset="0"/>
              <a:buChar char="–"/>
            </a:pPr>
            <a:r>
              <a:rPr lang="en-US" sz="1400" i="1" dirty="0"/>
              <a:t>Separate control of queues</a:t>
            </a:r>
            <a:r>
              <a:rPr lang="en-US" sz="1400" dirty="0"/>
              <a:t>: each queue is controlled independently of the others</a:t>
            </a:r>
          </a:p>
          <a:p>
            <a:pPr marL="742950" lvl="1" indent="-285750">
              <a:lnSpc>
                <a:spcPct val="80000"/>
              </a:lnSpc>
              <a:spcBef>
                <a:spcPct val="20000"/>
              </a:spcBef>
              <a:buClr>
                <a:srgbClr val="000000"/>
              </a:buClr>
              <a:buSzPct val="100000"/>
              <a:buFont typeface="Times New Roman" charset="0"/>
              <a:buChar char="–"/>
            </a:pPr>
            <a:r>
              <a:rPr lang="en-US" sz="1400" i="1" dirty="0"/>
              <a:t>Combined control of queues</a:t>
            </a:r>
            <a:r>
              <a:rPr lang="en-US" sz="1400" dirty="0"/>
              <a:t>: the overall bandwidth allocation cost is considered</a:t>
            </a:r>
          </a:p>
          <a:p>
            <a:pPr marL="742950" lvl="1" indent="-285750">
              <a:lnSpc>
                <a:spcPct val="80000"/>
              </a:lnSpc>
              <a:spcBef>
                <a:spcPct val="20000"/>
              </a:spcBef>
              <a:buClr>
                <a:srgbClr val="000000"/>
              </a:buClr>
              <a:buSzPct val="100000"/>
              <a:buFont typeface="Times New Roman" charset="0"/>
              <a:buChar char="–"/>
            </a:pPr>
            <a:endParaRPr lang="en-US" sz="1400" dirty="0"/>
          </a:p>
          <a:p>
            <a:pPr marL="342900" indent="-342900">
              <a:lnSpc>
                <a:spcPct val="80000"/>
              </a:lnSpc>
              <a:spcBef>
                <a:spcPct val="20000"/>
              </a:spcBef>
              <a:buClr>
                <a:srgbClr val="000000"/>
              </a:buClr>
              <a:buSzPct val="100000"/>
              <a:buFont typeface="Times New Roman" charset="0"/>
              <a:buChar char="•"/>
            </a:pPr>
            <a:r>
              <a:rPr lang="en-US" sz="1600" dirty="0"/>
              <a:t>Varying the weight associated to individual bandwidth cost we can trade overall bandwidth allocation jitter for queue size jitter</a:t>
            </a:r>
          </a:p>
          <a:p>
            <a:pPr marL="342900" indent="-342900">
              <a:lnSpc>
                <a:spcPct val="80000"/>
              </a:lnSpc>
              <a:spcBef>
                <a:spcPct val="20000"/>
              </a:spcBef>
              <a:buClr>
                <a:srgbClr val="000000"/>
              </a:buClr>
              <a:buSzPct val="100000"/>
              <a:buFont typeface="Times New Roman" charset="0"/>
              <a:buNone/>
            </a:pPr>
            <a:endParaRPr lang="en-US" sz="1600" dirty="0"/>
          </a:p>
          <a:p>
            <a:pPr marL="342900" indent="-342900">
              <a:lnSpc>
                <a:spcPct val="80000"/>
              </a:lnSpc>
              <a:spcBef>
                <a:spcPct val="20000"/>
              </a:spcBef>
              <a:buClr>
                <a:srgbClr val="000000"/>
              </a:buClr>
              <a:buSzPct val="100000"/>
              <a:buFont typeface="Times New Roman" charset="0"/>
              <a:buChar char="•"/>
            </a:pPr>
            <a:r>
              <a:rPr lang="en-US" sz="1600" dirty="0"/>
              <a:t>The combined control of queues allows us to reduce queue length jitter for a given distribution of total bandwidth allocation with both correlated and uncorrelated traffic</a:t>
            </a:r>
          </a:p>
          <a:p>
            <a:pPr marL="342900" indent="-342900">
              <a:lnSpc>
                <a:spcPct val="80000"/>
              </a:lnSpc>
              <a:spcBef>
                <a:spcPct val="20000"/>
              </a:spcBef>
              <a:buClr>
                <a:srgbClr val="000000"/>
              </a:buClr>
              <a:buSzPct val="100000"/>
              <a:buFont typeface="Times New Roman" charset="0"/>
              <a:buChar char="•"/>
            </a:pPr>
            <a:endParaRPr lang="en-US" sz="1600" dirty="0"/>
          </a:p>
        </p:txBody>
      </p:sp>
      <p:graphicFrame>
        <p:nvGraphicFramePr>
          <p:cNvPr id="66611" name="Object 51"/>
          <p:cNvGraphicFramePr>
            <a:graphicFrameLocks noChangeAspect="1"/>
          </p:cNvGraphicFramePr>
          <p:nvPr>
            <p:ph sz="half" idx="2"/>
          </p:nvPr>
        </p:nvGraphicFramePr>
        <p:xfrm>
          <a:off x="114300" y="1052513"/>
          <a:ext cx="5219700" cy="5094287"/>
        </p:xfrm>
        <a:graphic>
          <a:graphicData uri="http://schemas.openxmlformats.org/presentationml/2006/ole">
            <p:oleObj spid="_x0000_s73730" name="Worksheet" r:id="rId4" imgW="6107289" imgH="5971822"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CasellaDiTesto 5"/>
          <p:cNvSpPr txBox="1">
            <a:spLocks noChangeArrowheads="1"/>
          </p:cNvSpPr>
          <p:nvPr/>
        </p:nvSpPr>
        <p:spPr bwMode="auto">
          <a:xfrm>
            <a:off x="571500" y="1071563"/>
            <a:ext cx="8072438" cy="400050"/>
          </a:xfrm>
          <a:prstGeom prst="rect">
            <a:avLst/>
          </a:prstGeom>
          <a:noFill/>
          <a:ln w="9525">
            <a:noFill/>
            <a:miter lim="800000"/>
            <a:headEnd/>
            <a:tailEnd/>
          </a:ln>
        </p:spPr>
        <p:txBody>
          <a:bodyPr>
            <a:prstTxWarp prst="textNoShape">
              <a:avLst/>
            </a:prstTxWarp>
            <a:spAutoFit/>
          </a:bodyPr>
          <a:lstStyle/>
          <a:p>
            <a:r>
              <a:rPr lang="it-IT" sz="2000" b="1" dirty="0">
                <a:ea typeface="Arial" charset="0"/>
                <a:cs typeface="Arial" charset="0"/>
              </a:rPr>
              <a:t>Video streaming </a:t>
            </a:r>
            <a:r>
              <a:rPr lang="it-IT" sz="2000" b="1" dirty="0" err="1">
                <a:ea typeface="Arial" charset="0"/>
                <a:cs typeface="Arial" charset="0"/>
              </a:rPr>
              <a:t>as</a:t>
            </a:r>
            <a:r>
              <a:rPr lang="it-IT" sz="2000" b="1" dirty="0">
                <a:ea typeface="Arial" charset="0"/>
                <a:cs typeface="Arial" charset="0"/>
              </a:rPr>
              <a:t> a </a:t>
            </a:r>
            <a:r>
              <a:rPr lang="it-IT" sz="2000" b="1" u="sng" dirty="0" err="1" smtClean="0">
                <a:solidFill>
                  <a:srgbClr val="FF0000"/>
                </a:solidFill>
                <a:ea typeface="Arial" charset="0"/>
                <a:cs typeface="Arial" charset="0"/>
              </a:rPr>
              <a:t>reliable</a:t>
            </a:r>
            <a:r>
              <a:rPr lang="it-IT" sz="2000" b="1" u="sng" dirty="0" smtClean="0">
                <a:solidFill>
                  <a:srgbClr val="FF0000"/>
                </a:solidFill>
                <a:ea typeface="Arial" charset="0"/>
                <a:cs typeface="Arial" charset="0"/>
              </a:rPr>
              <a:t> </a:t>
            </a:r>
            <a:r>
              <a:rPr lang="it-IT" sz="2000" b="1" u="sng" dirty="0" err="1" smtClean="0">
                <a:solidFill>
                  <a:srgbClr val="FF0000"/>
                </a:solidFill>
                <a:ea typeface="Arial" charset="0"/>
                <a:cs typeface="Arial" charset="0"/>
              </a:rPr>
              <a:t>one</a:t>
            </a:r>
            <a:r>
              <a:rPr lang="it-IT" sz="2000" b="1" u="sng" dirty="0" err="1">
                <a:solidFill>
                  <a:srgbClr val="FF0000"/>
                </a:solidFill>
                <a:ea typeface="Arial" charset="0"/>
                <a:cs typeface="Arial" charset="0"/>
              </a:rPr>
              <a:t>-way</a:t>
            </a:r>
            <a:r>
              <a:rPr lang="it-IT" sz="2000" b="1" dirty="0">
                <a:ea typeface="Arial" charset="0"/>
                <a:cs typeface="Arial" charset="0"/>
              </a:rPr>
              <a:t> </a:t>
            </a:r>
            <a:r>
              <a:rPr lang="it-IT" sz="2000" b="1" dirty="0" err="1">
                <a:ea typeface="Arial" charset="0"/>
                <a:cs typeface="Arial" charset="0"/>
              </a:rPr>
              <a:t>comunication</a:t>
            </a:r>
            <a:r>
              <a:rPr lang="it-IT" sz="2000" b="1" dirty="0">
                <a:ea typeface="Arial" charset="0"/>
                <a:cs typeface="Arial" charset="0"/>
              </a:rPr>
              <a:t> </a:t>
            </a:r>
            <a:r>
              <a:rPr lang="it-IT" sz="2000" b="1" dirty="0" err="1">
                <a:ea typeface="Arial" charset="0"/>
                <a:cs typeface="Arial" charset="0"/>
              </a:rPr>
              <a:t>channel</a:t>
            </a:r>
            <a:endParaRPr lang="it-IT" sz="2000" b="1" dirty="0">
              <a:ea typeface="Arial" charset="0"/>
              <a:cs typeface="Arial" charset="0"/>
            </a:endParaRPr>
          </a:p>
        </p:txBody>
      </p:sp>
      <p:pic>
        <p:nvPicPr>
          <p:cNvPr id="2052" name="Picture 8" descr="C:\UMASS\book\ch7_graphics\07-11.jpg"/>
          <p:cNvPicPr>
            <a:picLocks noChangeAspect="1" noChangeArrowheads="1"/>
          </p:cNvPicPr>
          <p:nvPr/>
        </p:nvPicPr>
        <p:blipFill>
          <a:blip r:embed="rId3">
            <a:clrChange>
              <a:clrFrom>
                <a:srgbClr val="FFFFFF"/>
              </a:clrFrom>
              <a:clrTo>
                <a:srgbClr val="FFFFFF">
                  <a:alpha val="0"/>
                </a:srgbClr>
              </a:clrTo>
            </a:clrChange>
          </a:blip>
          <a:srcRect l="83427"/>
          <a:stretch>
            <a:fillRect/>
          </a:stretch>
        </p:blipFill>
        <p:spPr bwMode="auto">
          <a:xfrm>
            <a:off x="6572250" y="2928938"/>
            <a:ext cx="906463" cy="1549400"/>
          </a:xfrm>
          <a:prstGeom prst="rect">
            <a:avLst/>
          </a:prstGeom>
          <a:noFill/>
          <a:ln w="9525">
            <a:noFill/>
            <a:miter lim="800000"/>
            <a:headEnd/>
            <a:tailEnd/>
          </a:ln>
        </p:spPr>
      </p:pic>
      <p:pic>
        <p:nvPicPr>
          <p:cNvPr id="2053" name="Picture 8" descr="C:\UMASS\book\ch7_graphics\07-11.jpg"/>
          <p:cNvPicPr>
            <a:picLocks noChangeAspect="1" noChangeArrowheads="1"/>
          </p:cNvPicPr>
          <p:nvPr/>
        </p:nvPicPr>
        <p:blipFill>
          <a:blip r:embed="rId3">
            <a:clrChange>
              <a:clrFrom>
                <a:srgbClr val="FFFFFF"/>
              </a:clrFrom>
              <a:clrTo>
                <a:srgbClr val="FFFFFF">
                  <a:alpha val="0"/>
                </a:srgbClr>
              </a:clrTo>
            </a:clrChange>
          </a:blip>
          <a:srcRect r="80629"/>
          <a:stretch>
            <a:fillRect/>
          </a:stretch>
        </p:blipFill>
        <p:spPr bwMode="auto">
          <a:xfrm>
            <a:off x="1000125" y="1571625"/>
            <a:ext cx="1000125" cy="1273175"/>
          </a:xfrm>
          <a:prstGeom prst="rect">
            <a:avLst/>
          </a:prstGeom>
          <a:noFill/>
          <a:ln w="9525">
            <a:noFill/>
            <a:miter lim="800000"/>
            <a:headEnd/>
            <a:tailEnd/>
          </a:ln>
        </p:spPr>
      </p:pic>
      <p:grpSp>
        <p:nvGrpSpPr>
          <p:cNvPr id="42" name="Gruppo 41"/>
          <p:cNvGrpSpPr/>
          <p:nvPr/>
        </p:nvGrpSpPr>
        <p:grpSpPr>
          <a:xfrm>
            <a:off x="2143125" y="1928813"/>
            <a:ext cx="4922838" cy="1285875"/>
            <a:chOff x="2143125" y="1928813"/>
            <a:chExt cx="4922838" cy="1285875"/>
          </a:xfrm>
        </p:grpSpPr>
        <p:pic>
          <p:nvPicPr>
            <p:cNvPr id="2054" name="Picture 10" descr="telecamera"/>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2143125" y="1928813"/>
              <a:ext cx="928688" cy="630237"/>
            </a:xfrm>
            <a:prstGeom prst="rect">
              <a:avLst/>
            </a:prstGeom>
            <a:noFill/>
            <a:ln w="9525">
              <a:noFill/>
              <a:miter lim="800000"/>
              <a:headEnd/>
              <a:tailEnd/>
            </a:ln>
          </p:spPr>
        </p:pic>
        <p:grpSp>
          <p:nvGrpSpPr>
            <p:cNvPr id="3" name="Gruppo 52"/>
            <p:cNvGrpSpPr>
              <a:grpSpLocks/>
            </p:cNvGrpSpPr>
            <p:nvPr/>
          </p:nvGrpSpPr>
          <p:grpSpPr bwMode="auto">
            <a:xfrm>
              <a:off x="3571875" y="2000250"/>
              <a:ext cx="3494088" cy="428625"/>
              <a:chOff x="2571736" y="2214554"/>
              <a:chExt cx="3494562" cy="428637"/>
            </a:xfrm>
          </p:grpSpPr>
          <p:pic>
            <p:nvPicPr>
              <p:cNvPr id="2075" name="Immagine 13" descr="orig.bmp"/>
              <p:cNvPicPr>
                <a:picLocks noChangeAspect="1"/>
              </p:cNvPicPr>
              <p:nvPr/>
            </p:nvPicPr>
            <p:blipFill>
              <a:blip r:embed="rId5"/>
              <a:srcRect/>
              <a:stretch>
                <a:fillRect/>
              </a:stretch>
            </p:blipFill>
            <p:spPr bwMode="auto">
              <a:xfrm>
                <a:off x="2571736" y="2214554"/>
                <a:ext cx="494166" cy="428637"/>
              </a:xfrm>
              <a:prstGeom prst="rect">
                <a:avLst/>
              </a:prstGeom>
              <a:noFill/>
              <a:ln w="9525">
                <a:noFill/>
                <a:miter lim="800000"/>
                <a:headEnd/>
                <a:tailEnd/>
              </a:ln>
            </p:spPr>
          </p:pic>
          <p:pic>
            <p:nvPicPr>
              <p:cNvPr id="2076" name="Immagine 13" descr="orig.bmp"/>
              <p:cNvPicPr>
                <a:picLocks noChangeAspect="1"/>
              </p:cNvPicPr>
              <p:nvPr/>
            </p:nvPicPr>
            <p:blipFill>
              <a:blip r:embed="rId5"/>
              <a:srcRect/>
              <a:stretch>
                <a:fillRect/>
              </a:stretch>
            </p:blipFill>
            <p:spPr bwMode="auto">
              <a:xfrm>
                <a:off x="3571868" y="2214554"/>
                <a:ext cx="494166" cy="428637"/>
              </a:xfrm>
              <a:prstGeom prst="rect">
                <a:avLst/>
              </a:prstGeom>
              <a:noFill/>
              <a:ln w="9525">
                <a:noFill/>
                <a:miter lim="800000"/>
                <a:headEnd/>
                <a:tailEnd/>
              </a:ln>
            </p:spPr>
          </p:pic>
          <p:pic>
            <p:nvPicPr>
              <p:cNvPr id="2077" name="Immagine 13" descr="orig.bmp"/>
              <p:cNvPicPr>
                <a:picLocks noChangeAspect="1"/>
              </p:cNvPicPr>
              <p:nvPr/>
            </p:nvPicPr>
            <p:blipFill>
              <a:blip r:embed="rId5"/>
              <a:srcRect/>
              <a:stretch>
                <a:fillRect/>
              </a:stretch>
            </p:blipFill>
            <p:spPr bwMode="auto">
              <a:xfrm>
                <a:off x="4071934" y="2214554"/>
                <a:ext cx="494166" cy="428637"/>
              </a:xfrm>
              <a:prstGeom prst="rect">
                <a:avLst/>
              </a:prstGeom>
              <a:noFill/>
              <a:ln w="9525">
                <a:noFill/>
                <a:miter lim="800000"/>
                <a:headEnd/>
                <a:tailEnd/>
              </a:ln>
            </p:spPr>
          </p:pic>
          <p:pic>
            <p:nvPicPr>
              <p:cNvPr id="2078" name="Immagine 13" descr="orig.bmp"/>
              <p:cNvPicPr>
                <a:picLocks noChangeAspect="1"/>
              </p:cNvPicPr>
              <p:nvPr/>
            </p:nvPicPr>
            <p:blipFill>
              <a:blip r:embed="rId5"/>
              <a:srcRect/>
              <a:stretch>
                <a:fillRect/>
              </a:stretch>
            </p:blipFill>
            <p:spPr bwMode="auto">
              <a:xfrm>
                <a:off x="4572000" y="2214554"/>
                <a:ext cx="494166" cy="428637"/>
              </a:xfrm>
              <a:prstGeom prst="rect">
                <a:avLst/>
              </a:prstGeom>
              <a:noFill/>
              <a:ln w="9525">
                <a:noFill/>
                <a:miter lim="800000"/>
                <a:headEnd/>
                <a:tailEnd/>
              </a:ln>
            </p:spPr>
          </p:pic>
          <p:pic>
            <p:nvPicPr>
              <p:cNvPr id="2079" name="Immagine 13" descr="orig.bmp"/>
              <p:cNvPicPr>
                <a:picLocks noChangeAspect="1"/>
              </p:cNvPicPr>
              <p:nvPr/>
            </p:nvPicPr>
            <p:blipFill>
              <a:blip r:embed="rId5"/>
              <a:srcRect/>
              <a:stretch>
                <a:fillRect/>
              </a:stretch>
            </p:blipFill>
            <p:spPr bwMode="auto">
              <a:xfrm>
                <a:off x="5072066" y="2214554"/>
                <a:ext cx="494166" cy="428637"/>
              </a:xfrm>
              <a:prstGeom prst="rect">
                <a:avLst/>
              </a:prstGeom>
              <a:noFill/>
              <a:ln w="9525">
                <a:noFill/>
                <a:miter lim="800000"/>
                <a:headEnd/>
                <a:tailEnd/>
              </a:ln>
            </p:spPr>
          </p:pic>
          <p:pic>
            <p:nvPicPr>
              <p:cNvPr id="2080" name="Immagine 13" descr="orig.bmp"/>
              <p:cNvPicPr>
                <a:picLocks noChangeAspect="1"/>
              </p:cNvPicPr>
              <p:nvPr/>
            </p:nvPicPr>
            <p:blipFill>
              <a:blip r:embed="rId5"/>
              <a:srcRect/>
              <a:stretch>
                <a:fillRect/>
              </a:stretch>
            </p:blipFill>
            <p:spPr bwMode="auto">
              <a:xfrm>
                <a:off x="3071802" y="2214554"/>
                <a:ext cx="494166" cy="428637"/>
              </a:xfrm>
              <a:prstGeom prst="rect">
                <a:avLst/>
              </a:prstGeom>
              <a:noFill/>
              <a:ln w="9525">
                <a:noFill/>
                <a:miter lim="800000"/>
                <a:headEnd/>
                <a:tailEnd/>
              </a:ln>
            </p:spPr>
          </p:pic>
          <p:pic>
            <p:nvPicPr>
              <p:cNvPr id="2081" name="Immagine 13" descr="orig.bmp"/>
              <p:cNvPicPr>
                <a:picLocks noChangeAspect="1"/>
              </p:cNvPicPr>
              <p:nvPr/>
            </p:nvPicPr>
            <p:blipFill>
              <a:blip r:embed="rId5"/>
              <a:srcRect/>
              <a:stretch>
                <a:fillRect/>
              </a:stretch>
            </p:blipFill>
            <p:spPr bwMode="auto">
              <a:xfrm>
                <a:off x="5572132" y="2214554"/>
                <a:ext cx="494166" cy="428637"/>
              </a:xfrm>
              <a:prstGeom prst="rect">
                <a:avLst/>
              </a:prstGeom>
              <a:noFill/>
              <a:ln w="9525">
                <a:noFill/>
                <a:miter lim="800000"/>
                <a:headEnd/>
                <a:tailEnd/>
              </a:ln>
            </p:spPr>
          </p:pic>
        </p:grpSp>
        <p:sp>
          <p:nvSpPr>
            <p:cNvPr id="58" name="Freccia in giù 57"/>
            <p:cNvSpPr/>
            <p:nvPr/>
          </p:nvSpPr>
          <p:spPr>
            <a:xfrm>
              <a:off x="2286000" y="2714625"/>
              <a:ext cx="285750" cy="500063"/>
            </a:xfrm>
            <a:prstGeom prst="down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grpSp>
      <p:grpSp>
        <p:nvGrpSpPr>
          <p:cNvPr id="39" name="Gruppo 38"/>
          <p:cNvGrpSpPr/>
          <p:nvPr/>
        </p:nvGrpSpPr>
        <p:grpSpPr>
          <a:xfrm>
            <a:off x="0" y="3143250"/>
            <a:ext cx="4119570" cy="3286146"/>
            <a:chOff x="0" y="3143250"/>
            <a:chExt cx="4119570" cy="3286146"/>
          </a:xfrm>
        </p:grpSpPr>
        <p:sp>
          <p:nvSpPr>
            <p:cNvPr id="52" name="Rettangolo 51"/>
            <p:cNvSpPr/>
            <p:nvPr/>
          </p:nvSpPr>
          <p:spPr>
            <a:xfrm>
              <a:off x="0" y="3714752"/>
              <a:ext cx="131478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it-IT" sz="1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Hidden</a:t>
              </a:r>
            </a:p>
            <a:p>
              <a:pPr algn="ctr" fontAlgn="auto">
                <a:spcBef>
                  <a:spcPts val="0"/>
                </a:spcBef>
                <a:spcAft>
                  <a:spcPts val="0"/>
                </a:spcAft>
                <a:defRPr/>
              </a:pPr>
              <a:r>
                <a:rPr lang="it-IT"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Information</a:t>
              </a:r>
            </a:p>
          </p:txBody>
        </p:sp>
        <p:graphicFrame>
          <p:nvGraphicFramePr>
            <p:cNvPr id="56" name="Diagramma 55"/>
            <p:cNvGraphicFramePr/>
            <p:nvPr/>
          </p:nvGraphicFramePr>
          <p:xfrm>
            <a:off x="714380" y="3286124"/>
            <a:ext cx="3405190" cy="2317752"/>
          </p:xfrm>
          <a:graphic>
            <a:graphicData uri="http://schemas.openxmlformats.org/drawingml/2006/diagram">
              <a:relIds xmlns:dgm="http://schemas.openxmlformats.org/drawingml/2006/diagram" xmlns:r="http://schemas.openxmlformats.org/officeDocument/2006/relationships" r:dm="rId6" r:lo="rId7" r:qs="rId8" r:cs="rId9"/>
            </a:graphicData>
          </a:graphic>
        </p:graphicFrame>
        <p:graphicFrame>
          <p:nvGraphicFramePr>
            <p:cNvPr id="57" name="Diagramma 56"/>
            <p:cNvGraphicFramePr/>
            <p:nvPr/>
          </p:nvGraphicFramePr>
          <p:xfrm>
            <a:off x="1714512" y="5214950"/>
            <a:ext cx="1285884" cy="1214446"/>
          </p:xfrm>
          <a:graphic>
            <a:graphicData uri="http://schemas.openxmlformats.org/drawingml/2006/diagram">
              <a:relIds xmlns:dgm="http://schemas.openxmlformats.org/drawingml/2006/diagram" xmlns:r="http://schemas.openxmlformats.org/officeDocument/2006/relationships" r:dm="rId10" r:lo="rId11" r:qs="rId12" r:cs="rId13"/>
            </a:graphicData>
          </a:graphic>
        </p:graphicFrame>
        <p:sp>
          <p:nvSpPr>
            <p:cNvPr id="59" name="Freccia circolare in giù 58"/>
            <p:cNvSpPr/>
            <p:nvPr/>
          </p:nvSpPr>
          <p:spPr>
            <a:xfrm>
              <a:off x="571500" y="3143250"/>
              <a:ext cx="1214438" cy="500063"/>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chemeClr val="tx1"/>
                </a:solidFill>
              </a:endParaRPr>
            </a:p>
          </p:txBody>
        </p:sp>
      </p:grpSp>
      <p:grpSp>
        <p:nvGrpSpPr>
          <p:cNvPr id="41" name="Gruppo 40"/>
          <p:cNvGrpSpPr/>
          <p:nvPr/>
        </p:nvGrpSpPr>
        <p:grpSpPr>
          <a:xfrm>
            <a:off x="3429000" y="5715000"/>
            <a:ext cx="4000500" cy="714375"/>
            <a:chOff x="3429000" y="5715000"/>
            <a:chExt cx="4000500" cy="714375"/>
          </a:xfrm>
        </p:grpSpPr>
        <p:grpSp>
          <p:nvGrpSpPr>
            <p:cNvPr id="4" name="Gruppo 59"/>
            <p:cNvGrpSpPr>
              <a:grpSpLocks/>
            </p:cNvGrpSpPr>
            <p:nvPr/>
          </p:nvGrpSpPr>
          <p:grpSpPr bwMode="auto">
            <a:xfrm>
              <a:off x="3571875" y="5715000"/>
              <a:ext cx="3494088" cy="428625"/>
              <a:chOff x="2571736" y="2214554"/>
              <a:chExt cx="3494562" cy="428637"/>
            </a:xfrm>
          </p:grpSpPr>
          <p:pic>
            <p:nvPicPr>
              <p:cNvPr id="2068" name="Immagine 13" descr="orig.bmp"/>
              <p:cNvPicPr>
                <a:picLocks noChangeAspect="1"/>
              </p:cNvPicPr>
              <p:nvPr/>
            </p:nvPicPr>
            <p:blipFill>
              <a:blip r:embed="rId5"/>
              <a:srcRect/>
              <a:stretch>
                <a:fillRect/>
              </a:stretch>
            </p:blipFill>
            <p:spPr bwMode="auto">
              <a:xfrm>
                <a:off x="2571736" y="2214554"/>
                <a:ext cx="494166" cy="428637"/>
              </a:xfrm>
              <a:prstGeom prst="rect">
                <a:avLst/>
              </a:prstGeom>
              <a:noFill/>
              <a:ln w="9525">
                <a:noFill/>
                <a:miter lim="800000"/>
                <a:headEnd/>
                <a:tailEnd/>
              </a:ln>
            </p:spPr>
          </p:pic>
          <p:pic>
            <p:nvPicPr>
              <p:cNvPr id="2069" name="Immagine 13" descr="orig.bmp"/>
              <p:cNvPicPr>
                <a:picLocks noChangeAspect="1"/>
              </p:cNvPicPr>
              <p:nvPr/>
            </p:nvPicPr>
            <p:blipFill>
              <a:blip r:embed="rId5"/>
              <a:srcRect/>
              <a:stretch>
                <a:fillRect/>
              </a:stretch>
            </p:blipFill>
            <p:spPr bwMode="auto">
              <a:xfrm>
                <a:off x="3571868" y="2214554"/>
                <a:ext cx="494166" cy="428637"/>
              </a:xfrm>
              <a:prstGeom prst="rect">
                <a:avLst/>
              </a:prstGeom>
              <a:noFill/>
              <a:ln w="9525">
                <a:noFill/>
                <a:miter lim="800000"/>
                <a:headEnd/>
                <a:tailEnd/>
              </a:ln>
            </p:spPr>
          </p:pic>
          <p:pic>
            <p:nvPicPr>
              <p:cNvPr id="2070" name="Immagine 13" descr="orig.bmp"/>
              <p:cNvPicPr>
                <a:picLocks noChangeAspect="1"/>
              </p:cNvPicPr>
              <p:nvPr/>
            </p:nvPicPr>
            <p:blipFill>
              <a:blip r:embed="rId5"/>
              <a:srcRect/>
              <a:stretch>
                <a:fillRect/>
              </a:stretch>
            </p:blipFill>
            <p:spPr bwMode="auto">
              <a:xfrm>
                <a:off x="4071934" y="2214554"/>
                <a:ext cx="494166" cy="428637"/>
              </a:xfrm>
              <a:prstGeom prst="rect">
                <a:avLst/>
              </a:prstGeom>
              <a:noFill/>
              <a:ln w="9525">
                <a:noFill/>
                <a:miter lim="800000"/>
                <a:headEnd/>
                <a:tailEnd/>
              </a:ln>
            </p:spPr>
          </p:pic>
          <p:pic>
            <p:nvPicPr>
              <p:cNvPr id="2071" name="Immagine 13" descr="orig.bmp"/>
              <p:cNvPicPr>
                <a:picLocks noChangeAspect="1"/>
              </p:cNvPicPr>
              <p:nvPr/>
            </p:nvPicPr>
            <p:blipFill>
              <a:blip r:embed="rId5"/>
              <a:srcRect/>
              <a:stretch>
                <a:fillRect/>
              </a:stretch>
            </p:blipFill>
            <p:spPr bwMode="auto">
              <a:xfrm>
                <a:off x="4572000" y="2214554"/>
                <a:ext cx="494166" cy="428637"/>
              </a:xfrm>
              <a:prstGeom prst="rect">
                <a:avLst/>
              </a:prstGeom>
              <a:noFill/>
              <a:ln w="9525">
                <a:noFill/>
                <a:miter lim="800000"/>
                <a:headEnd/>
                <a:tailEnd/>
              </a:ln>
            </p:spPr>
          </p:pic>
          <p:pic>
            <p:nvPicPr>
              <p:cNvPr id="2072" name="Immagine 13" descr="orig.bmp"/>
              <p:cNvPicPr>
                <a:picLocks noChangeAspect="1"/>
              </p:cNvPicPr>
              <p:nvPr/>
            </p:nvPicPr>
            <p:blipFill>
              <a:blip r:embed="rId5"/>
              <a:srcRect/>
              <a:stretch>
                <a:fillRect/>
              </a:stretch>
            </p:blipFill>
            <p:spPr bwMode="auto">
              <a:xfrm>
                <a:off x="5072066" y="2214554"/>
                <a:ext cx="494166" cy="428637"/>
              </a:xfrm>
              <a:prstGeom prst="rect">
                <a:avLst/>
              </a:prstGeom>
              <a:noFill/>
              <a:ln w="9525">
                <a:noFill/>
                <a:miter lim="800000"/>
                <a:headEnd/>
                <a:tailEnd/>
              </a:ln>
            </p:spPr>
          </p:pic>
          <p:pic>
            <p:nvPicPr>
              <p:cNvPr id="2073" name="Immagine 13" descr="orig.bmp"/>
              <p:cNvPicPr>
                <a:picLocks noChangeAspect="1"/>
              </p:cNvPicPr>
              <p:nvPr/>
            </p:nvPicPr>
            <p:blipFill>
              <a:blip r:embed="rId5"/>
              <a:srcRect/>
              <a:stretch>
                <a:fillRect/>
              </a:stretch>
            </p:blipFill>
            <p:spPr bwMode="auto">
              <a:xfrm>
                <a:off x="3071802" y="2214554"/>
                <a:ext cx="494166" cy="428637"/>
              </a:xfrm>
              <a:prstGeom prst="rect">
                <a:avLst/>
              </a:prstGeom>
              <a:noFill/>
              <a:ln w="9525">
                <a:noFill/>
                <a:miter lim="800000"/>
                <a:headEnd/>
                <a:tailEnd/>
              </a:ln>
            </p:spPr>
          </p:pic>
          <p:pic>
            <p:nvPicPr>
              <p:cNvPr id="2074" name="Immagine 13" descr="orig.bmp"/>
              <p:cNvPicPr>
                <a:picLocks noChangeAspect="1"/>
              </p:cNvPicPr>
              <p:nvPr/>
            </p:nvPicPr>
            <p:blipFill>
              <a:blip r:embed="rId5"/>
              <a:srcRect/>
              <a:stretch>
                <a:fillRect/>
              </a:stretch>
            </p:blipFill>
            <p:spPr bwMode="auto">
              <a:xfrm>
                <a:off x="5572132" y="2214554"/>
                <a:ext cx="494166" cy="428637"/>
              </a:xfrm>
              <a:prstGeom prst="rect">
                <a:avLst/>
              </a:prstGeom>
              <a:noFill/>
              <a:ln w="9525">
                <a:noFill/>
                <a:miter lim="800000"/>
                <a:headEnd/>
                <a:tailEnd/>
              </a:ln>
            </p:spPr>
          </p:pic>
        </p:grpSp>
        <p:sp>
          <p:nvSpPr>
            <p:cNvPr id="68" name="Freccia a destra 67"/>
            <p:cNvSpPr/>
            <p:nvPr/>
          </p:nvSpPr>
          <p:spPr>
            <a:xfrm>
              <a:off x="3429000" y="6143625"/>
              <a:ext cx="4000500" cy="28575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grpSp>
      <p:grpSp>
        <p:nvGrpSpPr>
          <p:cNvPr id="40" name="Gruppo 39"/>
          <p:cNvGrpSpPr/>
          <p:nvPr/>
        </p:nvGrpSpPr>
        <p:grpSpPr>
          <a:xfrm>
            <a:off x="4714876" y="3214688"/>
            <a:ext cx="4143404" cy="3357584"/>
            <a:chOff x="4714876" y="3214688"/>
            <a:chExt cx="4143404" cy="3357584"/>
          </a:xfrm>
        </p:grpSpPr>
        <p:grpSp>
          <p:nvGrpSpPr>
            <p:cNvPr id="2" name="Gruppo 45"/>
            <p:cNvGrpSpPr>
              <a:grpSpLocks/>
            </p:cNvGrpSpPr>
            <p:nvPr/>
          </p:nvGrpSpPr>
          <p:grpSpPr bwMode="auto">
            <a:xfrm>
              <a:off x="8001000" y="3214688"/>
              <a:ext cx="857250" cy="857250"/>
              <a:chOff x="3929058" y="1928802"/>
              <a:chExt cx="1905000" cy="1428750"/>
            </a:xfrm>
          </p:grpSpPr>
          <p:pic>
            <p:nvPicPr>
              <p:cNvPr id="2082" name="Immagine 43" descr="tv.jpg"/>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3929058" y="1928802"/>
                <a:ext cx="1905000" cy="1428750"/>
              </a:xfrm>
              <a:prstGeom prst="rect">
                <a:avLst/>
              </a:prstGeom>
              <a:noFill/>
              <a:ln w="9525">
                <a:noFill/>
                <a:miter lim="800000"/>
                <a:headEnd/>
                <a:tailEnd/>
              </a:ln>
            </p:spPr>
          </p:pic>
          <p:pic>
            <p:nvPicPr>
              <p:cNvPr id="2083" name="Immagine 13" descr="orig.bmp"/>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4143372" y="2143116"/>
                <a:ext cx="1500198" cy="867509"/>
              </a:xfrm>
              <a:prstGeom prst="rect">
                <a:avLst/>
              </a:prstGeom>
              <a:noFill/>
              <a:ln w="9525">
                <a:noFill/>
                <a:miter lim="800000"/>
                <a:headEnd/>
                <a:tailEnd/>
              </a:ln>
            </p:spPr>
          </p:pic>
        </p:grpSp>
        <p:graphicFrame>
          <p:nvGraphicFramePr>
            <p:cNvPr id="69" name="Diagramma 68"/>
            <p:cNvGraphicFramePr/>
            <p:nvPr/>
          </p:nvGraphicFramePr>
          <p:xfrm>
            <a:off x="7572396" y="5357826"/>
            <a:ext cx="1285884" cy="1214446"/>
          </p:xfrm>
          <a:graphic>
            <a:graphicData uri="http://schemas.openxmlformats.org/drawingml/2006/diagram">
              <a:relIds xmlns:dgm="http://schemas.openxmlformats.org/drawingml/2006/diagram" xmlns:r="http://schemas.openxmlformats.org/officeDocument/2006/relationships" r:dm="rId15" r:lo="rId16" r:qs="rId17" r:cs="rId18"/>
            </a:graphicData>
          </a:graphic>
        </p:graphicFrame>
        <p:sp>
          <p:nvSpPr>
            <p:cNvPr id="71" name="Freccia in su 70"/>
            <p:cNvSpPr/>
            <p:nvPr/>
          </p:nvSpPr>
          <p:spPr>
            <a:xfrm>
              <a:off x="8215313" y="4071938"/>
              <a:ext cx="428625" cy="1143000"/>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sp>
          <p:nvSpPr>
            <p:cNvPr id="73" name="Freccia in su 72"/>
            <p:cNvSpPr/>
            <p:nvPr/>
          </p:nvSpPr>
          <p:spPr>
            <a:xfrm rot="18314051">
              <a:off x="6542087" y="3816351"/>
              <a:ext cx="428625" cy="2108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sp>
          <p:nvSpPr>
            <p:cNvPr id="74" name="Rettangolo 73"/>
            <p:cNvSpPr/>
            <p:nvPr/>
          </p:nvSpPr>
          <p:spPr>
            <a:xfrm>
              <a:off x="4714876" y="3500438"/>
              <a:ext cx="131478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it-IT" sz="1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Hidden</a:t>
              </a:r>
            </a:p>
            <a:p>
              <a:pPr algn="ctr" fontAlgn="auto">
                <a:spcBef>
                  <a:spcPts val="0"/>
                </a:spcBef>
                <a:spcAft>
                  <a:spcPts val="0"/>
                </a:spcAft>
                <a:defRPr/>
              </a:pPr>
              <a:r>
                <a:rPr lang="it-IT"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Information</a:t>
              </a:r>
            </a:p>
          </p:txBody>
        </p:sp>
      </p:grpSp>
      <p:sp>
        <p:nvSpPr>
          <p:cNvPr id="36" name="Rettangolo 35"/>
          <p:cNvSpPr/>
          <p:nvPr/>
        </p:nvSpPr>
        <p:spPr>
          <a:xfrm>
            <a:off x="500063" y="457200"/>
            <a:ext cx="6553200" cy="58477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3200" cap="all" dirty="0" err="1" smtClean="0">
                <a:solidFill>
                  <a:schemeClr val="tx2"/>
                </a:solidFill>
                <a:effectLst>
                  <a:reflection blurRad="12700" stA="48000" endA="300" endPos="55000" dir="5400000" sy="-90000" algn="bl" rotWithShape="0"/>
                </a:effectLst>
                <a:latin typeface="+mj-lt"/>
                <a:ea typeface="+mj-ea"/>
                <a:cs typeface="+mj-cs"/>
              </a:rPr>
              <a:t>Authentication</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err="1" smtClean="0">
                <a:solidFill>
                  <a:schemeClr val="tx2"/>
                </a:solidFill>
                <a:effectLst>
                  <a:reflection blurRad="12700" stA="48000" endA="300" endPos="55000" dir="5400000" sy="-90000" algn="bl" rotWithShape="0"/>
                </a:effectLst>
                <a:latin typeface="+mj-lt"/>
                <a:ea typeface="+mj-ea"/>
                <a:cs typeface="+mj-cs"/>
              </a:rPr>
              <a:t>of</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a:solidFill>
                  <a:schemeClr val="tx2"/>
                </a:solidFill>
                <a:effectLst>
                  <a:reflection blurRad="12700" stA="48000" endA="300" endPos="55000" dir="5400000" sy="-90000" algn="bl" rotWithShape="0"/>
                </a:effectLst>
                <a:latin typeface="+mj-lt"/>
                <a:ea typeface="+mj-ea"/>
                <a:cs typeface="+mj-cs"/>
              </a:rPr>
              <a:t>Video </a:t>
            </a:r>
            <a:r>
              <a:rPr lang="it-IT" sz="3200" cap="all" dirty="0" err="1">
                <a:solidFill>
                  <a:schemeClr val="tx2"/>
                </a:solidFill>
                <a:effectLst>
                  <a:reflection blurRad="12700" stA="48000" endA="300" endPos="55000" dir="5400000" sy="-90000" algn="bl" rotWithShape="0"/>
                </a:effectLst>
                <a:latin typeface="+mj-lt"/>
                <a:ea typeface="+mj-ea"/>
                <a:cs typeface="+mj-cs"/>
              </a:rPr>
              <a:t>Stream</a:t>
            </a:r>
            <a:endParaRPr lang="it-IT"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37" name="Segnaposto piè di pagina 36"/>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CasellaDiTesto 6"/>
          <p:cNvSpPr txBox="1">
            <a:spLocks noChangeArrowheads="1"/>
          </p:cNvSpPr>
          <p:nvPr/>
        </p:nvSpPr>
        <p:spPr bwMode="auto">
          <a:xfrm>
            <a:off x="500063" y="1428750"/>
            <a:ext cx="3614737" cy="1569660"/>
          </a:xfrm>
          <a:prstGeom prst="rect">
            <a:avLst/>
          </a:prstGeom>
          <a:noFill/>
          <a:ln w="9525">
            <a:noFill/>
            <a:miter lim="800000"/>
            <a:headEnd/>
            <a:tailEnd/>
          </a:ln>
        </p:spPr>
        <p:txBody>
          <a:bodyPr wrap="square">
            <a:prstTxWarp prst="textNoShape">
              <a:avLst/>
            </a:prstTxWarp>
            <a:spAutoFit/>
          </a:bodyPr>
          <a:lstStyle/>
          <a:p>
            <a:pPr algn="just"/>
            <a:r>
              <a:rPr lang="it-IT" sz="2400" b="1" dirty="0" err="1" smtClean="0">
                <a:solidFill>
                  <a:srgbClr val="FF0000"/>
                </a:solidFill>
                <a:ea typeface="Arial" charset="0"/>
                <a:cs typeface="Arial" charset="0"/>
              </a:rPr>
              <a:t>Hidden</a:t>
            </a:r>
            <a:r>
              <a:rPr lang="it-IT" sz="2400" b="1" dirty="0" smtClean="0">
                <a:solidFill>
                  <a:srgbClr val="FF0000"/>
                </a:solidFill>
                <a:ea typeface="Arial" charset="0"/>
                <a:cs typeface="Arial" charset="0"/>
              </a:rPr>
              <a:t> </a:t>
            </a:r>
            <a:r>
              <a:rPr lang="it-IT" sz="2400" b="1" dirty="0" err="1" smtClean="0">
                <a:solidFill>
                  <a:srgbClr val="FF0000"/>
                </a:solidFill>
                <a:ea typeface="Arial" charset="0"/>
                <a:cs typeface="Arial" charset="0"/>
              </a:rPr>
              <a:t>channel</a:t>
            </a:r>
            <a:r>
              <a:rPr lang="it-IT" sz="2400" b="1" dirty="0" smtClean="0">
                <a:solidFill>
                  <a:srgbClr val="FF0000"/>
                </a:solidFill>
                <a:ea typeface="Arial" charset="0"/>
                <a:cs typeface="Arial" charset="0"/>
              </a:rPr>
              <a:t> </a:t>
            </a:r>
            <a:r>
              <a:rPr lang="it-IT" sz="2400" b="1" dirty="0" err="1" smtClean="0">
                <a:solidFill>
                  <a:srgbClr val="FF0000"/>
                </a:solidFill>
                <a:ea typeface="Arial" charset="0"/>
                <a:cs typeface="Arial" charset="0"/>
              </a:rPr>
              <a:t>usability</a:t>
            </a:r>
            <a:endParaRPr lang="it-IT" sz="2400" b="1" dirty="0">
              <a:solidFill>
                <a:srgbClr val="FF0000"/>
              </a:solidFill>
              <a:ea typeface="Arial" charset="0"/>
              <a:cs typeface="Arial" charset="0"/>
            </a:endParaRPr>
          </a:p>
          <a:p>
            <a:pPr algn="just"/>
            <a:endParaRPr lang="it-IT" sz="2400" b="1" dirty="0">
              <a:ea typeface="Arial" charset="0"/>
              <a:cs typeface="Arial" charset="0"/>
            </a:endParaRPr>
          </a:p>
          <a:p>
            <a:pPr algn="just">
              <a:buFont typeface="Wingdings" charset="2"/>
              <a:buChar char="Ø"/>
            </a:pPr>
            <a:r>
              <a:rPr lang="en-GB" sz="2400" b="1" dirty="0" smtClean="0">
                <a:ea typeface="Arial" charset="0"/>
                <a:cs typeface="Arial" charset="0"/>
              </a:rPr>
              <a:t> Security information</a:t>
            </a:r>
          </a:p>
          <a:p>
            <a:pPr algn="just">
              <a:buFont typeface="Wingdings" charset="2"/>
              <a:buChar char="Ø"/>
            </a:pPr>
            <a:r>
              <a:rPr lang="en-GB" sz="2400" b="1" dirty="0" smtClean="0">
                <a:ea typeface="Arial" charset="0"/>
                <a:cs typeface="Arial" charset="0"/>
              </a:rPr>
              <a:t> Meta Data</a:t>
            </a:r>
            <a:endParaRPr lang="en-GB" sz="2400" b="1" dirty="0">
              <a:ea typeface="Arial" charset="0"/>
              <a:cs typeface="Arial" charset="0"/>
            </a:endParaRPr>
          </a:p>
        </p:txBody>
      </p:sp>
      <p:sp>
        <p:nvSpPr>
          <p:cNvPr id="3075" name="CasellaDiTesto 7"/>
          <p:cNvSpPr txBox="1">
            <a:spLocks noChangeArrowheads="1"/>
          </p:cNvSpPr>
          <p:nvPr/>
        </p:nvSpPr>
        <p:spPr bwMode="auto">
          <a:xfrm>
            <a:off x="500063" y="3857625"/>
            <a:ext cx="5357812" cy="2308225"/>
          </a:xfrm>
          <a:prstGeom prst="rect">
            <a:avLst/>
          </a:prstGeom>
          <a:noFill/>
          <a:ln w="9525">
            <a:noFill/>
            <a:miter lim="800000"/>
            <a:headEnd/>
            <a:tailEnd/>
          </a:ln>
        </p:spPr>
        <p:txBody>
          <a:bodyPr>
            <a:prstTxWarp prst="textNoShape">
              <a:avLst/>
            </a:prstTxWarp>
            <a:spAutoFit/>
          </a:bodyPr>
          <a:lstStyle/>
          <a:p>
            <a:pPr algn="just"/>
            <a:r>
              <a:rPr lang="it-IT" sz="2400" b="1" dirty="0" err="1" smtClean="0">
                <a:solidFill>
                  <a:srgbClr val="FF0000"/>
                </a:solidFill>
                <a:ea typeface="Arial" charset="0"/>
                <a:cs typeface="Arial" charset="0"/>
              </a:rPr>
              <a:t>Important</a:t>
            </a:r>
            <a:r>
              <a:rPr lang="it-IT" sz="2400" b="1" dirty="0" smtClean="0">
                <a:solidFill>
                  <a:srgbClr val="FF0000"/>
                </a:solidFill>
                <a:ea typeface="Arial" charset="0"/>
                <a:cs typeface="Arial" charset="0"/>
              </a:rPr>
              <a:t> </a:t>
            </a:r>
            <a:r>
              <a:rPr lang="it-IT" sz="2400" b="1" dirty="0" err="1" smtClean="0">
                <a:solidFill>
                  <a:srgbClr val="FF0000"/>
                </a:solidFill>
                <a:ea typeface="Arial" charset="0"/>
                <a:cs typeface="Arial" charset="0"/>
              </a:rPr>
              <a:t>features</a:t>
            </a:r>
            <a:endParaRPr lang="it-IT" sz="2400" b="1" dirty="0">
              <a:solidFill>
                <a:srgbClr val="FF0000"/>
              </a:solidFill>
              <a:ea typeface="Arial" charset="0"/>
              <a:cs typeface="Arial" charset="0"/>
            </a:endParaRPr>
          </a:p>
          <a:p>
            <a:pPr algn="just"/>
            <a:endParaRPr lang="it-IT" sz="2000" dirty="0">
              <a:ea typeface="Arial" charset="0"/>
              <a:cs typeface="Arial" charset="0"/>
            </a:endParaRPr>
          </a:p>
          <a:p>
            <a:pPr algn="just">
              <a:buFont typeface="Wingdings" charset="2"/>
              <a:buChar char="Ø"/>
            </a:pPr>
            <a:r>
              <a:rPr lang="en-GB" sz="2000" b="1" dirty="0" smtClean="0">
                <a:ea typeface="Arial" charset="0"/>
                <a:cs typeface="Arial" charset="0"/>
              </a:rPr>
              <a:t> No bandwidth overhead</a:t>
            </a:r>
          </a:p>
          <a:p>
            <a:pPr algn="just">
              <a:buFont typeface="Wingdings" charset="2"/>
              <a:buChar char="Ø"/>
            </a:pPr>
            <a:r>
              <a:rPr lang="en-GB" sz="2000" b="1" dirty="0" smtClean="0">
                <a:ea typeface="Arial" charset="0"/>
                <a:cs typeface="Arial" charset="0"/>
              </a:rPr>
              <a:t> Low computational overhead </a:t>
            </a:r>
          </a:p>
          <a:p>
            <a:pPr algn="just"/>
            <a:r>
              <a:rPr lang="en-GB" sz="2000" b="1" dirty="0" smtClean="0">
                <a:ea typeface="Arial" charset="0"/>
                <a:cs typeface="Arial" charset="0"/>
              </a:rPr>
              <a:t>    (MPEG </a:t>
            </a:r>
            <a:r>
              <a:rPr lang="en-GB" sz="2000" b="1" dirty="0" err="1" smtClean="0">
                <a:ea typeface="Arial" charset="0"/>
                <a:cs typeface="Arial" charset="0"/>
              </a:rPr>
              <a:t>transcoding</a:t>
            </a:r>
            <a:r>
              <a:rPr lang="en-GB" sz="2000" b="1" dirty="0" smtClean="0">
                <a:ea typeface="Arial" charset="0"/>
                <a:cs typeface="Arial" charset="0"/>
              </a:rPr>
              <a:t> complexity)</a:t>
            </a:r>
          </a:p>
          <a:p>
            <a:pPr>
              <a:buFont typeface="Wingdings" charset="2"/>
              <a:buChar char="Ø"/>
            </a:pPr>
            <a:r>
              <a:rPr lang="en-GB" sz="2000" b="1" dirty="0" smtClean="0">
                <a:ea typeface="Arial" charset="0"/>
                <a:cs typeface="Arial" charset="0"/>
              </a:rPr>
              <a:t> Functional independence of lower</a:t>
            </a:r>
          </a:p>
          <a:p>
            <a:r>
              <a:rPr lang="en-GB" sz="2000" b="1" dirty="0" smtClean="0">
                <a:ea typeface="Arial" charset="0"/>
                <a:cs typeface="Arial" charset="0"/>
              </a:rPr>
              <a:t>    layers (transport, network, and physical) </a:t>
            </a:r>
            <a:endParaRPr lang="en-GB" sz="2000" b="1" dirty="0">
              <a:ea typeface="Arial" charset="0"/>
              <a:cs typeface="Arial" charset="0"/>
            </a:endParaRPr>
          </a:p>
        </p:txBody>
      </p:sp>
      <p:grpSp>
        <p:nvGrpSpPr>
          <p:cNvPr id="2" name="Gruppo 8"/>
          <p:cNvGrpSpPr>
            <a:grpSpLocks/>
          </p:cNvGrpSpPr>
          <p:nvPr/>
        </p:nvGrpSpPr>
        <p:grpSpPr bwMode="auto">
          <a:xfrm>
            <a:off x="4643438" y="2000250"/>
            <a:ext cx="3714750" cy="3714750"/>
            <a:chOff x="714375" y="1357313"/>
            <a:chExt cx="4392613" cy="5072062"/>
          </a:xfrm>
        </p:grpSpPr>
        <p:pic>
          <p:nvPicPr>
            <p:cNvPr id="3081" name="Immagine 13" descr="orig.bmp"/>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714375" y="1357313"/>
              <a:ext cx="1808163" cy="1568450"/>
            </a:xfrm>
            <a:prstGeom prst="rect">
              <a:avLst/>
            </a:prstGeom>
            <a:noFill/>
            <a:ln w="9525">
              <a:noFill/>
              <a:miter lim="800000"/>
              <a:headEnd/>
              <a:tailEnd/>
            </a:ln>
          </p:spPr>
        </p:pic>
        <p:pic>
          <p:nvPicPr>
            <p:cNvPr id="3082" name="Immagine 14" descr="origY.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739900" y="2951163"/>
              <a:ext cx="1920875" cy="1666875"/>
            </a:xfrm>
            <a:prstGeom prst="rect">
              <a:avLst/>
            </a:prstGeom>
            <a:noFill/>
            <a:ln w="9525">
              <a:noFill/>
              <a:miter lim="800000"/>
              <a:headEnd/>
              <a:tailEnd/>
            </a:ln>
          </p:spPr>
        </p:pic>
        <p:sp>
          <p:nvSpPr>
            <p:cNvPr id="12" name="Freccia curva 11"/>
            <p:cNvSpPr/>
            <p:nvPr/>
          </p:nvSpPr>
          <p:spPr>
            <a:xfrm rot="10800000" flipH="1">
              <a:off x="714375" y="3024158"/>
              <a:ext cx="991154" cy="1040423"/>
            </a:xfrm>
            <a:prstGeom prst="bentArrow">
              <a:avLst>
                <a:gd name="adj1" fmla="val 16293"/>
                <a:gd name="adj2" fmla="val 25622"/>
                <a:gd name="adj3" fmla="val 37439"/>
                <a:gd name="adj4" fmla="val 4375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chemeClr val="tx1"/>
                </a:solidFill>
              </a:endParaRPr>
            </a:p>
          </p:txBody>
        </p:sp>
        <p:sp>
          <p:nvSpPr>
            <p:cNvPr id="13" name="Freccia curva 12"/>
            <p:cNvSpPr/>
            <p:nvPr/>
          </p:nvSpPr>
          <p:spPr>
            <a:xfrm rot="10800000" flipH="1">
              <a:off x="1739318" y="4691002"/>
              <a:ext cx="955487" cy="1159639"/>
            </a:xfrm>
            <a:prstGeom prst="bentArrow">
              <a:avLst>
                <a:gd name="adj1" fmla="val 16293"/>
                <a:gd name="adj2" fmla="val 25622"/>
                <a:gd name="adj3" fmla="val 37439"/>
                <a:gd name="adj4" fmla="val 4375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chemeClr val="tx1"/>
                </a:solidFill>
              </a:endParaRPr>
            </a:p>
          </p:txBody>
        </p:sp>
        <p:pic>
          <p:nvPicPr>
            <p:cNvPr id="3085" name="Immagine 46" descr="dctY.bmp"/>
            <p:cNvPicPr>
              <a:picLocks noChangeAspect="1"/>
            </p:cNvPicPr>
            <p:nvPr/>
          </p:nvPicPr>
          <p:blipFill>
            <a:blip r:embed="rId5">
              <a:clrChange>
                <a:clrFrom>
                  <a:srgbClr val="FFFFFF"/>
                </a:clrFrom>
                <a:clrTo>
                  <a:srgbClr val="FFFFFF">
                    <a:alpha val="0"/>
                  </a:srgbClr>
                </a:clrTo>
              </a:clrChange>
            </a:blip>
            <a:srcRect l="14536" t="12032" r="12790" b="17780"/>
            <a:stretch>
              <a:fillRect/>
            </a:stretch>
          </p:blipFill>
          <p:spPr bwMode="auto">
            <a:xfrm>
              <a:off x="2763838" y="4691063"/>
              <a:ext cx="2343150" cy="1738312"/>
            </a:xfrm>
            <a:prstGeom prst="rect">
              <a:avLst/>
            </a:prstGeom>
            <a:noFill/>
            <a:ln w="9525">
              <a:noFill/>
              <a:miter lim="800000"/>
              <a:headEnd/>
              <a:tailEnd/>
            </a:ln>
          </p:spPr>
        </p:pic>
      </p:grpSp>
      <p:sp>
        <p:nvSpPr>
          <p:cNvPr id="17" name="Rettangolo 16"/>
          <p:cNvSpPr/>
          <p:nvPr/>
        </p:nvSpPr>
        <p:spPr>
          <a:xfrm>
            <a:off x="7829216" y="2428868"/>
            <a:ext cx="131478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it-IT" sz="1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Hidden</a:t>
            </a:r>
          </a:p>
          <a:p>
            <a:pPr algn="ctr" fontAlgn="auto">
              <a:spcBef>
                <a:spcPts val="0"/>
              </a:spcBef>
              <a:spcAft>
                <a:spcPts val="0"/>
              </a:spcAft>
              <a:defRPr/>
            </a:pPr>
            <a:r>
              <a:rPr lang="it-IT"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Information</a:t>
            </a:r>
          </a:p>
        </p:txBody>
      </p:sp>
      <p:sp>
        <p:nvSpPr>
          <p:cNvPr id="18" name="Freccia angolare in su 17"/>
          <p:cNvSpPr/>
          <p:nvPr/>
        </p:nvSpPr>
        <p:spPr>
          <a:xfrm rot="5400000" flipV="1">
            <a:off x="6965157" y="3750469"/>
            <a:ext cx="2286000" cy="928687"/>
          </a:xfrm>
          <a:prstGeom prst="bentUpArrow">
            <a:avLst>
              <a:gd name="adj1" fmla="val 10778"/>
              <a:gd name="adj2" fmla="val 12302"/>
              <a:gd name="adj3" fmla="val 148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pic>
        <p:nvPicPr>
          <p:cNvPr id="3079" name="Immagine 25" descr="dna4.jpg"/>
          <p:cNvPicPr>
            <a:picLocks noChangeAspect="1"/>
          </p:cNvPicPr>
          <p:nvPr/>
        </p:nvPicPr>
        <p:blipFill>
          <a:blip r:embed="rId6"/>
          <a:srcRect/>
          <a:stretch>
            <a:fillRect/>
          </a:stretch>
        </p:blipFill>
        <p:spPr bwMode="auto">
          <a:xfrm>
            <a:off x="7072313" y="4929188"/>
            <a:ext cx="571500" cy="519112"/>
          </a:xfrm>
          <a:prstGeom prst="rect">
            <a:avLst/>
          </a:prstGeom>
          <a:noFill/>
          <a:ln w="9525">
            <a:noFill/>
            <a:miter lim="800000"/>
            <a:headEnd/>
            <a:tailEnd/>
          </a:ln>
        </p:spPr>
      </p:pic>
      <p:sp>
        <p:nvSpPr>
          <p:cNvPr id="15" name="Rettangolo 14"/>
          <p:cNvSpPr/>
          <p:nvPr/>
        </p:nvSpPr>
        <p:spPr>
          <a:xfrm>
            <a:off x="500063" y="457200"/>
            <a:ext cx="6553200" cy="58477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3200" cap="all" dirty="0" err="1" smtClean="0">
                <a:solidFill>
                  <a:schemeClr val="tx2"/>
                </a:solidFill>
                <a:effectLst>
                  <a:reflection blurRad="12700" stA="48000" endA="300" endPos="55000" dir="5400000" sy="-90000" algn="bl" rotWithShape="0"/>
                </a:effectLst>
                <a:latin typeface="+mj-lt"/>
                <a:ea typeface="+mj-ea"/>
                <a:cs typeface="+mj-cs"/>
              </a:rPr>
              <a:t>Authentication</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err="1" smtClean="0">
                <a:solidFill>
                  <a:schemeClr val="tx2"/>
                </a:solidFill>
                <a:effectLst>
                  <a:reflection blurRad="12700" stA="48000" endA="300" endPos="55000" dir="5400000" sy="-90000" algn="bl" rotWithShape="0"/>
                </a:effectLst>
                <a:latin typeface="+mj-lt"/>
                <a:ea typeface="+mj-ea"/>
                <a:cs typeface="+mj-cs"/>
              </a:rPr>
              <a:t>of</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a:solidFill>
                  <a:schemeClr val="tx2"/>
                </a:solidFill>
                <a:effectLst>
                  <a:reflection blurRad="12700" stA="48000" endA="300" endPos="55000" dir="5400000" sy="-90000" algn="bl" rotWithShape="0"/>
                </a:effectLst>
                <a:latin typeface="+mj-lt"/>
                <a:ea typeface="+mj-ea"/>
                <a:cs typeface="+mj-cs"/>
              </a:rPr>
              <a:t>Video </a:t>
            </a:r>
            <a:r>
              <a:rPr lang="it-IT" sz="3200" cap="all" dirty="0" err="1">
                <a:solidFill>
                  <a:schemeClr val="tx2"/>
                </a:solidFill>
                <a:effectLst>
                  <a:reflection blurRad="12700" stA="48000" endA="300" endPos="55000" dir="5400000" sy="-90000" algn="bl" rotWithShape="0"/>
                </a:effectLst>
                <a:latin typeface="+mj-lt"/>
                <a:ea typeface="+mj-ea"/>
                <a:cs typeface="+mj-cs"/>
              </a:rPr>
              <a:t>Stream</a:t>
            </a:r>
            <a:endParaRPr lang="it-IT"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14" name="Segnaposto piè di pagina 1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 name="Immagine 28" descr="schema2.png"/>
          <p:cNvPicPr>
            <a:picLocks noChangeAspect="1"/>
          </p:cNvPicPr>
          <p:nvPr/>
        </p:nvPicPr>
        <p:blipFill>
          <a:blip r:embed="rId3"/>
          <a:stretch>
            <a:fillRect/>
          </a:stretch>
        </p:blipFill>
        <p:spPr>
          <a:xfrm>
            <a:off x="508000" y="1143000"/>
            <a:ext cx="8026400" cy="2174875"/>
          </a:xfrm>
          <a:prstGeom prst="rect">
            <a:avLst/>
          </a:prstGeom>
        </p:spPr>
      </p:pic>
      <p:sp>
        <p:nvSpPr>
          <p:cNvPr id="8" name="Titolo 7"/>
          <p:cNvSpPr>
            <a:spLocks noGrp="1"/>
          </p:cNvSpPr>
          <p:nvPr>
            <p:ph type="title"/>
          </p:nvPr>
        </p:nvSpPr>
        <p:spPr>
          <a:xfrm>
            <a:off x="457200" y="381000"/>
            <a:ext cx="8686800" cy="838200"/>
          </a:xfrm>
        </p:spPr>
        <p:txBody>
          <a:bodyPr>
            <a:normAutofit/>
          </a:bodyPr>
          <a:lstStyle/>
          <a:p>
            <a:pPr fontAlgn="auto">
              <a:spcBef>
                <a:spcPts val="0"/>
              </a:spcBef>
              <a:spcAft>
                <a:spcPts val="0"/>
              </a:spcAft>
              <a:defRPr/>
            </a:pPr>
            <a:r>
              <a:rPr lang="it-IT" sz="3200" dirty="0" smtClean="0"/>
              <a:t>HARD </a:t>
            </a:r>
            <a:r>
              <a:rPr lang="it-IT" sz="3200" dirty="0" err="1" smtClean="0"/>
              <a:t>Authentication</a:t>
            </a:r>
            <a:r>
              <a:rPr lang="it-IT" sz="3200" dirty="0" smtClean="0"/>
              <a:t> </a:t>
            </a:r>
            <a:r>
              <a:rPr lang="it-IT" sz="3200" dirty="0" err="1" smtClean="0"/>
              <a:t>of</a:t>
            </a:r>
            <a:r>
              <a:rPr lang="it-IT" sz="3200" dirty="0" smtClean="0"/>
              <a:t> Video </a:t>
            </a:r>
            <a:r>
              <a:rPr lang="it-IT" sz="3200" dirty="0" err="1" smtClean="0"/>
              <a:t>Stream</a:t>
            </a:r>
            <a:endParaRPr lang="it-IT" sz="3200" dirty="0"/>
          </a:p>
        </p:txBody>
      </p:sp>
      <p:sp>
        <p:nvSpPr>
          <p:cNvPr id="9" name="Segnaposto testo verticale 8"/>
          <p:cNvSpPr>
            <a:spLocks noGrp="1"/>
          </p:cNvSpPr>
          <p:nvPr>
            <p:ph type="body" orient="vert" idx="1"/>
          </p:nvPr>
        </p:nvSpPr>
        <p:spPr>
          <a:xfrm>
            <a:off x="533400" y="3276600"/>
            <a:ext cx="8001000" cy="3075003"/>
          </a:xfrm>
        </p:spPr>
        <p:txBody>
          <a:bodyPr vert="horz">
            <a:normAutofit fontScale="92500" lnSpcReduction="20000"/>
          </a:bodyPr>
          <a:lstStyle/>
          <a:p>
            <a:r>
              <a:rPr lang="en-GB" sz="2400" b="1" dirty="0" smtClean="0">
                <a:ea typeface="Arial" charset="0"/>
                <a:cs typeface="Arial" charset="0"/>
              </a:rPr>
              <a:t>SENDER</a:t>
            </a:r>
          </a:p>
          <a:p>
            <a:pPr lvl="1"/>
            <a:r>
              <a:rPr lang="en-GB" sz="2000" b="1" dirty="0" smtClean="0">
                <a:ea typeface="Arial" charset="0"/>
                <a:cs typeface="Arial" charset="0"/>
              </a:rPr>
              <a:t>Offline pre-processing:</a:t>
            </a:r>
          </a:p>
          <a:p>
            <a:pPr lvl="2"/>
            <a:r>
              <a:rPr lang="en-GB" sz="1800" b="1" dirty="0" smtClean="0">
                <a:ea typeface="Arial" charset="0"/>
                <a:cs typeface="Arial" charset="0"/>
              </a:rPr>
              <a:t>Back-off algorithm in order to compute the hash chain</a:t>
            </a:r>
          </a:p>
          <a:p>
            <a:pPr lvl="2"/>
            <a:r>
              <a:rPr lang="en-GB" sz="1800" b="1" dirty="0" smtClean="0">
                <a:ea typeface="Arial" charset="0"/>
                <a:cs typeface="Arial" charset="0"/>
              </a:rPr>
              <a:t>Signature amortization by means of the hash chain</a:t>
            </a:r>
          </a:p>
          <a:p>
            <a:pPr lvl="2"/>
            <a:r>
              <a:rPr lang="en-GB" sz="1800" b="1" dirty="0" smtClean="0">
                <a:ea typeface="Arial" charset="0"/>
                <a:cs typeface="Arial" charset="0"/>
              </a:rPr>
              <a:t>Only a single Digital Signature computed on the first GOP</a:t>
            </a:r>
            <a:r>
              <a:rPr lang="en-GB" sz="1800" b="1" baseline="-25000" dirty="0" smtClean="0">
                <a:ea typeface="Arial" charset="0"/>
                <a:cs typeface="Arial" charset="0"/>
              </a:rPr>
              <a:t>0</a:t>
            </a:r>
            <a:endParaRPr lang="en-GB" sz="2000" b="1" dirty="0" smtClean="0">
              <a:ea typeface="Arial" charset="0"/>
              <a:cs typeface="Arial" charset="0"/>
            </a:endParaRPr>
          </a:p>
          <a:p>
            <a:r>
              <a:rPr lang="en-GB" sz="2400" b="1" dirty="0" smtClean="0">
                <a:ea typeface="Arial" charset="0"/>
                <a:cs typeface="Arial" charset="0"/>
              </a:rPr>
              <a:t>RECEIVER</a:t>
            </a:r>
          </a:p>
          <a:p>
            <a:pPr lvl="1"/>
            <a:r>
              <a:rPr lang="en-GB" sz="2000" b="1" dirty="0" smtClean="0">
                <a:ea typeface="Arial" charset="0"/>
                <a:cs typeface="Arial" charset="0"/>
              </a:rPr>
              <a:t>Real-Time video authentication:</a:t>
            </a:r>
            <a:endParaRPr lang="en-GB" sz="1600" b="1" dirty="0" smtClean="0">
              <a:ea typeface="Arial" charset="0"/>
              <a:cs typeface="Arial" charset="0"/>
            </a:endParaRPr>
          </a:p>
          <a:p>
            <a:pPr lvl="2"/>
            <a:r>
              <a:rPr lang="en-GB" sz="1600" b="1" dirty="0" smtClean="0">
                <a:ea typeface="Arial" charset="0"/>
                <a:cs typeface="Arial" charset="0"/>
              </a:rPr>
              <a:t>Validating the video stream GOP by GOP</a:t>
            </a:r>
          </a:p>
          <a:p>
            <a:r>
              <a:rPr lang="en-GB" sz="2400" b="1" dirty="0" smtClean="0">
                <a:ea typeface="Arial" charset="0"/>
                <a:cs typeface="Arial" charset="0"/>
              </a:rPr>
              <a:t>Hard Authentication:</a:t>
            </a:r>
          </a:p>
          <a:p>
            <a:pPr lvl="1"/>
            <a:r>
              <a:rPr lang="en-GB" sz="2000" b="1" dirty="0" smtClean="0">
                <a:ea typeface="Arial" charset="0"/>
                <a:cs typeface="Arial" charset="0"/>
              </a:rPr>
              <a:t>Single bit corruption prevents its GOP authentication</a:t>
            </a:r>
          </a:p>
          <a:p>
            <a:pPr lvl="1">
              <a:buNone/>
            </a:pPr>
            <a:endParaRPr lang="en-GB" sz="2000" b="1" dirty="0" smtClean="0">
              <a:ea typeface="Arial" charset="0"/>
              <a:cs typeface="Arial" charset="0"/>
            </a:endParaRPr>
          </a:p>
          <a:p>
            <a:endParaRPr lang="en-GB" sz="2400" b="1" dirty="0" smtClean="0">
              <a:ea typeface="Arial" charset="0"/>
              <a:cs typeface="Arial" charset="0"/>
            </a:endParaRPr>
          </a:p>
          <a:p>
            <a:endParaRPr lang="en-GB" dirty="0"/>
          </a:p>
        </p:txBody>
      </p:sp>
      <p:sp>
        <p:nvSpPr>
          <p:cNvPr id="14" name="Segnaposto piè di pagina 13"/>
          <p:cNvSpPr>
            <a:spLocks noGrp="1"/>
          </p:cNvSpPr>
          <p:nvPr>
            <p:ph type="ftr" sz="quarter" idx="11"/>
          </p:nvPr>
        </p:nvSpPr>
        <p:spPr/>
        <p:txBody>
          <a:bodyPr/>
          <a:lstStyle/>
          <a:p>
            <a:r>
              <a:rPr lang="it-IT" dirty="0" smtClean="0"/>
              <a:t>Streaming </a:t>
            </a:r>
            <a:r>
              <a:rPr lang="it-IT" dirty="0" err="1" smtClean="0"/>
              <a:t>Day</a:t>
            </a:r>
            <a:r>
              <a:rPr lang="it-IT" dirty="0" smtClean="0"/>
              <a:t>, Parma, </a:t>
            </a:r>
            <a:r>
              <a:rPr lang="it-IT" dirty="0" err="1" smtClean="0"/>
              <a:t>September</a:t>
            </a:r>
            <a:r>
              <a:rPr lang="it-IT" dirty="0" smtClean="0"/>
              <a:t> </a:t>
            </a:r>
            <a:r>
              <a:rPr lang="it-IT" dirty="0" err="1" smtClean="0"/>
              <a:t>2</a:t>
            </a:r>
            <a:r>
              <a:rPr lang="it-IT" dirty="0" smtClean="0"/>
              <a:t>, 2008</a:t>
            </a:r>
            <a:endParaRPr lang="it-IT" dirty="0"/>
          </a:p>
        </p:txBody>
      </p:sp>
      <p:sp>
        <p:nvSpPr>
          <p:cNvPr id="25" name="CasellaDiTesto 24"/>
          <p:cNvSpPr txBox="1"/>
          <p:nvPr/>
        </p:nvSpPr>
        <p:spPr>
          <a:xfrm>
            <a:off x="4800600" y="1764268"/>
            <a:ext cx="2504612" cy="338554"/>
          </a:xfrm>
          <a:prstGeom prst="rect">
            <a:avLst/>
          </a:prstGeom>
          <a:noFill/>
        </p:spPr>
        <p:txBody>
          <a:bodyPr wrap="none" rtlCol="0">
            <a:spAutoFit/>
          </a:bodyPr>
          <a:lstStyle/>
          <a:p>
            <a:r>
              <a:rPr lang="en-GB" sz="1600" dirty="0" smtClean="0"/>
              <a:t>Back-off hashing algorithm</a:t>
            </a:r>
            <a:endParaRPr lang="en-GB" sz="16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CasellaDiTesto 5"/>
          <p:cNvSpPr txBox="1">
            <a:spLocks noChangeArrowheads="1"/>
          </p:cNvSpPr>
          <p:nvPr/>
        </p:nvSpPr>
        <p:spPr bwMode="auto">
          <a:xfrm>
            <a:off x="471487" y="1232501"/>
            <a:ext cx="8215313" cy="2196499"/>
          </a:xfrm>
          <a:prstGeom prst="rect">
            <a:avLst/>
          </a:prstGeom>
          <a:noFill/>
          <a:ln w="9525">
            <a:noFill/>
            <a:miter lim="800000"/>
            <a:headEnd/>
            <a:tailEnd/>
          </a:ln>
        </p:spPr>
        <p:txBody>
          <a:bodyPr wrap="square">
            <a:prstTxWarp prst="textNoShape">
              <a:avLst/>
            </a:prstTxWarp>
            <a:spAutoFit/>
          </a:bodyPr>
          <a:lstStyle/>
          <a:p>
            <a:r>
              <a:rPr lang="en-US" sz="2400" b="1" i="1" dirty="0" smtClean="0">
                <a:ea typeface="Arial" charset="0"/>
                <a:cs typeface="Arial" charset="0"/>
              </a:rPr>
              <a:t>Research activity:</a:t>
            </a:r>
          </a:p>
          <a:p>
            <a:endParaRPr lang="en-US" sz="2400" b="1" dirty="0" smtClean="0">
              <a:ea typeface="Arial" charset="0"/>
              <a:cs typeface="Arial" charset="0"/>
            </a:endParaRPr>
          </a:p>
          <a:p>
            <a:pPr marL="355600" indent="-355600">
              <a:lnSpc>
                <a:spcPct val="80000"/>
              </a:lnSpc>
              <a:spcBef>
                <a:spcPct val="20000"/>
              </a:spcBef>
              <a:buClr>
                <a:schemeClr val="accent1"/>
              </a:buClr>
              <a:buSzPct val="70000"/>
              <a:buFont typeface="Wingdings 2"/>
              <a:buChar char="Ø"/>
              <a:tabLst>
                <a:tab pos="355600" algn="l"/>
              </a:tabLst>
            </a:pPr>
            <a:r>
              <a:rPr lang="en-US" sz="2200" b="1" dirty="0" smtClean="0">
                <a:solidFill>
                  <a:schemeClr val="tx2"/>
                </a:solidFill>
                <a:ea typeface="Arial" charset="0"/>
                <a:cs typeface="Arial" charset="0"/>
              </a:rPr>
              <a:t>Fragile authentication by means of features extraction:</a:t>
            </a:r>
          </a:p>
          <a:p>
            <a:pPr marL="812800" lvl="1" indent="-355600">
              <a:lnSpc>
                <a:spcPct val="80000"/>
              </a:lnSpc>
              <a:spcBef>
                <a:spcPct val="20000"/>
              </a:spcBef>
              <a:buClr>
                <a:schemeClr val="accent1"/>
              </a:buClr>
              <a:buSzPct val="70000"/>
              <a:buFont typeface="Wingdings 2"/>
              <a:buChar char="Ø"/>
              <a:tabLst>
                <a:tab pos="355600" algn="l"/>
              </a:tabLst>
            </a:pPr>
            <a:r>
              <a:rPr lang="en-US" sz="2200" b="1" dirty="0" smtClean="0">
                <a:solidFill>
                  <a:schemeClr val="tx2"/>
                </a:solidFill>
                <a:ea typeface="Arial" charset="0"/>
                <a:cs typeface="Arial" charset="0"/>
              </a:rPr>
              <a:t>Authentication of picture edges</a:t>
            </a:r>
          </a:p>
          <a:p>
            <a:pPr marL="1371600" lvl="2" indent="-457200">
              <a:lnSpc>
                <a:spcPct val="80000"/>
              </a:lnSpc>
              <a:spcBef>
                <a:spcPct val="20000"/>
              </a:spcBef>
              <a:buClr>
                <a:schemeClr val="tx1"/>
              </a:buClr>
              <a:buSzPct val="70000"/>
              <a:buFont typeface="+mj-lt"/>
              <a:buAutoNum type="arabicPeriod"/>
              <a:tabLst>
                <a:tab pos="355600" algn="l"/>
              </a:tabLst>
            </a:pPr>
            <a:r>
              <a:rPr lang="en-US" sz="2200" b="1" dirty="0" smtClean="0">
                <a:solidFill>
                  <a:schemeClr val="tx2"/>
                </a:solidFill>
                <a:ea typeface="Arial" charset="0"/>
                <a:cs typeface="Arial" charset="0"/>
              </a:rPr>
              <a:t>Packet loss robustness</a:t>
            </a:r>
          </a:p>
          <a:p>
            <a:pPr marL="1371600" lvl="2" indent="-457200">
              <a:lnSpc>
                <a:spcPct val="80000"/>
              </a:lnSpc>
              <a:spcBef>
                <a:spcPct val="20000"/>
              </a:spcBef>
              <a:buClr>
                <a:schemeClr val="tx1"/>
              </a:buClr>
              <a:buSzPct val="70000"/>
              <a:buFont typeface="+mj-lt"/>
              <a:buAutoNum type="arabicPeriod"/>
              <a:tabLst>
                <a:tab pos="355600" algn="l"/>
              </a:tabLst>
            </a:pPr>
            <a:r>
              <a:rPr lang="en-US" sz="2200" b="1" dirty="0" err="1" smtClean="0">
                <a:solidFill>
                  <a:schemeClr val="tx2"/>
                </a:solidFill>
                <a:ea typeface="Arial" charset="0"/>
                <a:cs typeface="Arial" charset="0"/>
              </a:rPr>
              <a:t>Transcoding</a:t>
            </a:r>
            <a:r>
              <a:rPr lang="en-US" sz="2200" b="1" dirty="0" smtClean="0">
                <a:solidFill>
                  <a:schemeClr val="tx2"/>
                </a:solidFill>
                <a:ea typeface="Arial" charset="0"/>
                <a:cs typeface="Arial" charset="0"/>
              </a:rPr>
              <a:t> robustness</a:t>
            </a:r>
          </a:p>
        </p:txBody>
      </p:sp>
      <p:pic>
        <p:nvPicPr>
          <p:cNvPr id="4099" name="Immagine 13" descr="orig.bmp"/>
          <p:cNvPicPr>
            <a:picLocks noChangeAspect="1"/>
          </p:cNvPicPr>
          <p:nvPr/>
        </p:nvPicPr>
        <p:blipFill>
          <a:blip r:embed="rId3"/>
          <a:srcRect/>
          <a:stretch>
            <a:fillRect/>
          </a:stretch>
        </p:blipFill>
        <p:spPr bwMode="auto">
          <a:xfrm>
            <a:off x="1219200" y="3810000"/>
            <a:ext cx="2000250" cy="1735138"/>
          </a:xfrm>
          <a:prstGeom prst="rect">
            <a:avLst/>
          </a:prstGeom>
          <a:noFill/>
          <a:ln w="9525">
            <a:noFill/>
            <a:miter lim="800000"/>
            <a:headEnd/>
            <a:tailEnd/>
          </a:ln>
        </p:spPr>
      </p:pic>
      <p:grpSp>
        <p:nvGrpSpPr>
          <p:cNvPr id="2" name="Gruppo 16"/>
          <p:cNvGrpSpPr>
            <a:grpSpLocks/>
          </p:cNvGrpSpPr>
          <p:nvPr/>
        </p:nvGrpSpPr>
        <p:grpSpPr bwMode="auto">
          <a:xfrm>
            <a:off x="5643562" y="3881438"/>
            <a:ext cx="2006600" cy="1714500"/>
            <a:chOff x="4422773" y="4786322"/>
            <a:chExt cx="2006835" cy="1714512"/>
          </a:xfrm>
        </p:grpSpPr>
        <p:pic>
          <p:nvPicPr>
            <p:cNvPr id="4105" name="Immagine 14" descr="akiyo_canny.png"/>
            <p:cNvPicPr>
              <a:picLocks noChangeAspect="1"/>
            </p:cNvPicPr>
            <p:nvPr/>
          </p:nvPicPr>
          <p:blipFill>
            <a:blip r:embed="rId4"/>
            <a:srcRect l="16116" t="7426" r="15555" b="14594"/>
            <a:stretch>
              <a:fillRect/>
            </a:stretch>
          </p:blipFill>
          <p:spPr bwMode="auto">
            <a:xfrm>
              <a:off x="4422773" y="4786322"/>
              <a:ext cx="2006835" cy="1714512"/>
            </a:xfrm>
            <a:prstGeom prst="rect">
              <a:avLst/>
            </a:prstGeom>
            <a:noFill/>
            <a:ln w="9525">
              <a:noFill/>
              <a:miter lim="800000"/>
              <a:headEnd/>
              <a:tailEnd/>
            </a:ln>
          </p:spPr>
        </p:pic>
        <p:sp>
          <p:nvSpPr>
            <p:cNvPr id="16" name="Rettangolo 15"/>
            <p:cNvSpPr/>
            <p:nvPr/>
          </p:nvSpPr>
          <p:spPr>
            <a:xfrm>
              <a:off x="4429124" y="4786322"/>
              <a:ext cx="2000484"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grpSp>
      <p:grpSp>
        <p:nvGrpSpPr>
          <p:cNvPr id="3" name="Gruppo 19"/>
          <p:cNvGrpSpPr>
            <a:grpSpLocks/>
          </p:cNvGrpSpPr>
          <p:nvPr/>
        </p:nvGrpSpPr>
        <p:grpSpPr bwMode="auto">
          <a:xfrm>
            <a:off x="3576637" y="4167188"/>
            <a:ext cx="1785938" cy="1143000"/>
            <a:chOff x="3714744" y="5214950"/>
            <a:chExt cx="1785950" cy="1143008"/>
          </a:xfrm>
        </p:grpSpPr>
        <p:sp>
          <p:nvSpPr>
            <p:cNvPr id="18" name="Freccia a destra 17"/>
            <p:cNvSpPr/>
            <p:nvPr/>
          </p:nvSpPr>
          <p:spPr>
            <a:xfrm>
              <a:off x="3714744" y="5214950"/>
              <a:ext cx="1785950" cy="1143008"/>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GB">
                <a:solidFill>
                  <a:srgbClr val="FFFFFF"/>
                </a:solidFill>
              </a:endParaRPr>
            </a:p>
          </p:txBody>
        </p:sp>
        <p:sp>
          <p:nvSpPr>
            <p:cNvPr id="4104" name="CasellaDiTesto 18"/>
            <p:cNvSpPr txBox="1">
              <a:spLocks noChangeArrowheads="1"/>
            </p:cNvSpPr>
            <p:nvPr/>
          </p:nvSpPr>
          <p:spPr bwMode="auto">
            <a:xfrm>
              <a:off x="3786182" y="5572140"/>
              <a:ext cx="1587871" cy="369332"/>
            </a:xfrm>
            <a:prstGeom prst="rect">
              <a:avLst/>
            </a:prstGeom>
            <a:noFill/>
            <a:ln w="9525">
              <a:noFill/>
              <a:miter lim="800000"/>
              <a:headEnd/>
              <a:tailEnd/>
            </a:ln>
          </p:spPr>
          <p:txBody>
            <a:bodyPr wrap="none">
              <a:prstTxWarp prst="textNoShape">
                <a:avLst/>
              </a:prstTxWarp>
              <a:spAutoFit/>
            </a:bodyPr>
            <a:lstStyle/>
            <a:p>
              <a:r>
                <a:rPr lang="it-IT" dirty="0" err="1">
                  <a:latin typeface="Calibri" charset="0"/>
                </a:rPr>
                <a:t>Edge</a:t>
              </a:r>
              <a:r>
                <a:rPr lang="it-IT" dirty="0">
                  <a:latin typeface="Calibri" charset="0"/>
                </a:rPr>
                <a:t> detection</a:t>
              </a:r>
            </a:p>
          </p:txBody>
        </p:sp>
      </p:grpSp>
      <p:sp>
        <p:nvSpPr>
          <p:cNvPr id="12" name="Rettangolo 11"/>
          <p:cNvSpPr/>
          <p:nvPr/>
        </p:nvSpPr>
        <p:spPr>
          <a:xfrm>
            <a:off x="428624" y="558224"/>
            <a:ext cx="8334375" cy="58477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3200" cap="all" dirty="0" smtClean="0">
                <a:solidFill>
                  <a:schemeClr val="tx2"/>
                </a:solidFill>
                <a:effectLst>
                  <a:reflection blurRad="12700" stA="48000" endA="300" endPos="55000" dir="5400000" sy="-90000" algn="bl" rotWithShape="0"/>
                </a:effectLst>
                <a:latin typeface="+mj-lt"/>
                <a:ea typeface="+mj-ea"/>
                <a:cs typeface="+mj-cs"/>
              </a:rPr>
              <a:t>Fragile </a:t>
            </a:r>
            <a:r>
              <a:rPr lang="it-IT" sz="3200" cap="all" dirty="0" err="1" smtClean="0">
                <a:solidFill>
                  <a:schemeClr val="tx2"/>
                </a:solidFill>
                <a:effectLst>
                  <a:reflection blurRad="12700" stA="48000" endA="300" endPos="55000" dir="5400000" sy="-90000" algn="bl" rotWithShape="0"/>
                </a:effectLst>
                <a:latin typeface="+mj-lt"/>
                <a:ea typeface="+mj-ea"/>
                <a:cs typeface="+mj-cs"/>
              </a:rPr>
              <a:t>Authentication</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err="1" smtClean="0">
                <a:solidFill>
                  <a:schemeClr val="tx2"/>
                </a:solidFill>
                <a:effectLst>
                  <a:reflection blurRad="12700" stA="48000" endA="300" endPos="55000" dir="5400000" sy="-90000" algn="bl" rotWithShape="0"/>
                </a:effectLst>
                <a:latin typeface="+mj-lt"/>
                <a:ea typeface="+mj-ea"/>
                <a:cs typeface="+mj-cs"/>
              </a:rPr>
              <a:t>of</a:t>
            </a:r>
            <a:r>
              <a:rPr lang="it-IT" sz="3200" cap="all" dirty="0" smtClean="0">
                <a:solidFill>
                  <a:schemeClr val="tx2"/>
                </a:solidFill>
                <a:effectLst>
                  <a:reflection blurRad="12700" stA="48000" endA="300" endPos="55000" dir="5400000" sy="-90000" algn="bl" rotWithShape="0"/>
                </a:effectLst>
                <a:latin typeface="+mj-lt"/>
                <a:ea typeface="+mj-ea"/>
                <a:cs typeface="+mj-cs"/>
              </a:rPr>
              <a:t> </a:t>
            </a:r>
            <a:r>
              <a:rPr lang="it-IT" sz="3200" cap="all" dirty="0">
                <a:solidFill>
                  <a:schemeClr val="tx2"/>
                </a:solidFill>
                <a:effectLst>
                  <a:reflection blurRad="12700" stA="48000" endA="300" endPos="55000" dir="5400000" sy="-90000" algn="bl" rotWithShape="0"/>
                </a:effectLst>
                <a:latin typeface="+mj-lt"/>
                <a:ea typeface="+mj-ea"/>
                <a:cs typeface="+mj-cs"/>
              </a:rPr>
              <a:t>Video </a:t>
            </a:r>
            <a:r>
              <a:rPr lang="it-IT" sz="3200" cap="all" dirty="0" err="1">
                <a:solidFill>
                  <a:schemeClr val="tx2"/>
                </a:solidFill>
                <a:effectLst>
                  <a:reflection blurRad="12700" stA="48000" endA="300" endPos="55000" dir="5400000" sy="-90000" algn="bl" rotWithShape="0"/>
                </a:effectLst>
                <a:latin typeface="+mj-lt"/>
                <a:ea typeface="+mj-ea"/>
                <a:cs typeface="+mj-cs"/>
              </a:rPr>
              <a:t>Stream</a:t>
            </a:r>
            <a:endParaRPr lang="it-IT" sz="3200" cap="all" dirty="0">
              <a:solidFill>
                <a:schemeClr val="tx2"/>
              </a:solidFill>
              <a:effectLst>
                <a:reflection blurRad="12700" stA="48000" endA="300" endPos="55000" dir="5400000" sy="-90000" algn="bl" rotWithShape="0"/>
              </a:effectLst>
              <a:latin typeface="+mj-lt"/>
              <a:ea typeface="+mj-ea"/>
              <a:cs typeface="+mj-cs"/>
            </a:endParaRPr>
          </a:p>
        </p:txBody>
      </p:sp>
      <p:sp>
        <p:nvSpPr>
          <p:cNvPr id="11" name="Segnaposto piè di pagina 10"/>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any contact……..</a:t>
            </a:r>
            <a:endParaRPr lang="en-US" dirty="0"/>
          </a:p>
        </p:txBody>
      </p:sp>
      <p:sp>
        <p:nvSpPr>
          <p:cNvPr id="3" name="Content Placeholder 2"/>
          <p:cNvSpPr>
            <a:spLocks noGrp="1"/>
          </p:cNvSpPr>
          <p:nvPr>
            <p:ph idx="1"/>
          </p:nvPr>
        </p:nvSpPr>
        <p:spPr/>
        <p:txBody>
          <a:bodyPr/>
          <a:lstStyle/>
          <a:p>
            <a:r>
              <a:rPr lang="en-US" dirty="0" smtClean="0"/>
              <a:t>Dr. Erina Ferro</a:t>
            </a:r>
          </a:p>
          <a:p>
            <a:pPr lvl="1"/>
            <a:r>
              <a:rPr lang="en-US" dirty="0" smtClean="0">
                <a:hlinkClick r:id="rId2"/>
              </a:rPr>
              <a:t>erina.ferro@isti.cnr.it</a:t>
            </a:r>
            <a:endParaRPr lang="en-US" dirty="0" smtClean="0"/>
          </a:p>
          <a:p>
            <a:r>
              <a:rPr lang="en-US" dirty="0" smtClean="0"/>
              <a:t>Dr. Alberto </a:t>
            </a:r>
            <a:r>
              <a:rPr lang="en-US" dirty="0" err="1" smtClean="0"/>
              <a:t>Gotta</a:t>
            </a:r>
            <a:endParaRPr lang="en-US" dirty="0" smtClean="0"/>
          </a:p>
          <a:p>
            <a:pPr lvl="1"/>
            <a:r>
              <a:rPr lang="en-US" dirty="0" smtClean="0">
                <a:hlinkClick r:id="rId3"/>
              </a:rPr>
              <a:t>alberto.gotta@isti.cnr.it</a:t>
            </a:r>
            <a:endParaRPr lang="en-US" dirty="0" smtClean="0"/>
          </a:p>
          <a:p>
            <a:pPr lvl="1"/>
            <a:endParaRPr lang="en-US" dirty="0"/>
          </a:p>
        </p:txBody>
      </p:sp>
      <p:sp>
        <p:nvSpPr>
          <p:cNvPr id="4" name="Segnaposto piè di pagina 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Nuvola 28"/>
          <p:cNvSpPr/>
          <p:nvPr/>
        </p:nvSpPr>
        <p:spPr>
          <a:xfrm>
            <a:off x="7062043" y="2759927"/>
            <a:ext cx="1563898" cy="51741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Immagine 5" descr="satellite.jpg"/>
          <p:cNvPicPr>
            <a:picLocks noChangeAspect="1"/>
          </p:cNvPicPr>
          <p:nvPr/>
        </p:nvPicPr>
        <p:blipFill>
          <a:blip r:embed="rId2">
            <a:clrChange>
              <a:clrFrom>
                <a:srgbClr val="FFFFFF"/>
              </a:clrFrom>
              <a:clrTo>
                <a:srgbClr val="FFFFFF">
                  <a:alpha val="0"/>
                </a:srgbClr>
              </a:clrTo>
            </a:clrChange>
          </a:blip>
          <a:stretch>
            <a:fillRect/>
          </a:stretch>
        </p:blipFill>
        <p:spPr>
          <a:xfrm>
            <a:off x="3792074" y="1143000"/>
            <a:ext cx="1181660" cy="1040337"/>
          </a:xfrm>
          <a:prstGeom prst="rect">
            <a:avLst/>
          </a:prstGeom>
        </p:spPr>
      </p:pic>
      <p:pic>
        <p:nvPicPr>
          <p:cNvPr id="7" name="Immagine 6" descr="htc-touch-diamond-lg.jpg"/>
          <p:cNvPicPr>
            <a:picLocks noChangeAspect="1"/>
          </p:cNvPicPr>
          <p:nvPr/>
        </p:nvPicPr>
        <p:blipFill>
          <a:blip r:embed="rId3">
            <a:clrChange>
              <a:clrFrom>
                <a:srgbClr val="FFFFFF"/>
              </a:clrFrom>
              <a:clrTo>
                <a:srgbClr val="FFFFFF">
                  <a:alpha val="0"/>
                </a:srgbClr>
              </a:clrTo>
            </a:clrChange>
          </a:blip>
          <a:stretch>
            <a:fillRect/>
          </a:stretch>
        </p:blipFill>
        <p:spPr>
          <a:xfrm>
            <a:off x="7559647" y="1983802"/>
            <a:ext cx="550758" cy="756664"/>
          </a:xfrm>
          <a:prstGeom prst="rect">
            <a:avLst/>
          </a:prstGeom>
          <a:ln>
            <a:noFill/>
          </a:ln>
          <a:effectLst>
            <a:reflection stA="40000" endPos="17000" dist="12700" dir="5400000" sy="-100000" algn="bl"/>
            <a:softEdge rad="38100"/>
          </a:effectLst>
          <a:scene3d>
            <a:camera prst="perspectiveContrastingLeftFacing" fov="2700000">
              <a:rot lat="624000" lon="2634000" rev="21384000"/>
            </a:camera>
            <a:lightRig rig="threePt" dir="t"/>
          </a:scene3d>
        </p:spPr>
      </p:pic>
      <p:pic>
        <p:nvPicPr>
          <p:cNvPr id="9" name="Immagine 8" descr="satellite.jpg"/>
          <p:cNvPicPr>
            <a:picLocks noChangeAspect="1"/>
          </p:cNvPicPr>
          <p:nvPr/>
        </p:nvPicPr>
        <p:blipFill>
          <a:blip r:embed="rId2">
            <a:clrChange>
              <a:clrFrom>
                <a:srgbClr val="FFFFFF"/>
              </a:clrFrom>
              <a:clrTo>
                <a:srgbClr val="FFFFFF">
                  <a:alpha val="0"/>
                </a:srgbClr>
              </a:clrTo>
            </a:clrChange>
          </a:blip>
          <a:stretch>
            <a:fillRect/>
          </a:stretch>
        </p:blipFill>
        <p:spPr>
          <a:xfrm>
            <a:off x="4076419" y="2307187"/>
            <a:ext cx="1252746" cy="1102922"/>
          </a:xfrm>
          <a:prstGeom prst="rect">
            <a:avLst/>
          </a:prstGeom>
        </p:spPr>
      </p:pic>
      <p:grpSp>
        <p:nvGrpSpPr>
          <p:cNvPr id="2" name="Gruppo 30"/>
          <p:cNvGrpSpPr/>
          <p:nvPr/>
        </p:nvGrpSpPr>
        <p:grpSpPr>
          <a:xfrm>
            <a:off x="2654693" y="3924114"/>
            <a:ext cx="4336263" cy="882606"/>
            <a:chOff x="1676400" y="3276600"/>
            <a:chExt cx="4648200" cy="1039852"/>
          </a:xfrm>
        </p:grpSpPr>
        <p:sp>
          <p:nvSpPr>
            <p:cNvPr id="11" name="Nuvola 10"/>
            <p:cNvSpPr/>
            <p:nvPr/>
          </p:nvSpPr>
          <p:spPr>
            <a:xfrm>
              <a:off x="1676400" y="3657600"/>
              <a:ext cx="4648200" cy="609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Immagine 11" descr="ANWPM2.jpg"/>
            <p:cNvPicPr>
              <a:picLocks noChangeAspect="1"/>
            </p:cNvPicPr>
            <p:nvPr/>
          </p:nvPicPr>
          <p:blipFill>
            <a:blip r:embed="rId4">
              <a:clrChange>
                <a:clrFrom>
                  <a:srgbClr val="FFFFFF"/>
                </a:clrFrom>
                <a:clrTo>
                  <a:srgbClr val="FFFFFF">
                    <a:alpha val="0"/>
                  </a:srgbClr>
                </a:clrTo>
              </a:clrChange>
            </a:blip>
            <a:stretch>
              <a:fillRect/>
            </a:stretch>
          </p:blipFill>
          <p:spPr>
            <a:xfrm>
              <a:off x="5638800" y="3352800"/>
              <a:ext cx="627858" cy="735052"/>
            </a:xfrm>
            <a:prstGeom prst="rect">
              <a:avLst/>
            </a:prstGeom>
          </p:spPr>
        </p:pic>
        <p:pic>
          <p:nvPicPr>
            <p:cNvPr id="14" name="Immagine 13" descr="ANWPM2.jpg"/>
            <p:cNvPicPr>
              <a:picLocks noChangeAspect="1"/>
            </p:cNvPicPr>
            <p:nvPr/>
          </p:nvPicPr>
          <p:blipFill>
            <a:blip r:embed="rId4">
              <a:clrChange>
                <a:clrFrom>
                  <a:srgbClr val="FFFFFF"/>
                </a:clrFrom>
                <a:clrTo>
                  <a:srgbClr val="FFFFFF">
                    <a:alpha val="0"/>
                  </a:srgbClr>
                </a:clrTo>
              </a:clrChange>
            </a:blip>
            <a:stretch>
              <a:fillRect/>
            </a:stretch>
          </p:blipFill>
          <p:spPr>
            <a:xfrm flipH="1">
              <a:off x="2057400" y="3276600"/>
              <a:ext cx="627858" cy="735052"/>
            </a:xfrm>
            <a:prstGeom prst="rect">
              <a:avLst/>
            </a:prstGeom>
          </p:spPr>
        </p:pic>
        <p:pic>
          <p:nvPicPr>
            <p:cNvPr id="15" name="Immagine 14" descr="ANWPM2.jpg"/>
            <p:cNvPicPr>
              <a:picLocks noChangeAspect="1"/>
            </p:cNvPicPr>
            <p:nvPr/>
          </p:nvPicPr>
          <p:blipFill>
            <a:blip r:embed="rId4">
              <a:clrChange>
                <a:clrFrom>
                  <a:srgbClr val="FFFFFF"/>
                </a:clrFrom>
                <a:clrTo>
                  <a:srgbClr val="FFFFFF">
                    <a:alpha val="0"/>
                  </a:srgbClr>
                </a:clrTo>
              </a:clrChange>
            </a:blip>
            <a:stretch>
              <a:fillRect/>
            </a:stretch>
          </p:blipFill>
          <p:spPr>
            <a:xfrm flipH="1">
              <a:off x="3048000" y="3581400"/>
              <a:ext cx="627858" cy="735052"/>
            </a:xfrm>
            <a:prstGeom prst="rect">
              <a:avLst/>
            </a:prstGeom>
          </p:spPr>
        </p:pic>
      </p:grpSp>
      <p:pic>
        <p:nvPicPr>
          <p:cNvPr id="19" name="Immagine 18" descr="cisco_827-4v.jpg"/>
          <p:cNvPicPr>
            <a:picLocks noChangeAspect="1"/>
          </p:cNvPicPr>
          <p:nvPr/>
        </p:nvPicPr>
        <p:blipFill>
          <a:blip r:embed="rId5">
            <a:clrChange>
              <a:clrFrom>
                <a:srgbClr val="FFFFFF"/>
              </a:clrFrom>
              <a:clrTo>
                <a:srgbClr val="FFFFFF">
                  <a:alpha val="0"/>
                </a:srgbClr>
              </a:clrTo>
            </a:clrChange>
          </a:blip>
          <a:stretch>
            <a:fillRect/>
          </a:stretch>
        </p:blipFill>
        <p:spPr>
          <a:xfrm>
            <a:off x="1801658" y="4958947"/>
            <a:ext cx="971002" cy="409924"/>
          </a:xfrm>
          <a:prstGeom prst="rect">
            <a:avLst/>
          </a:prstGeom>
        </p:spPr>
      </p:pic>
      <p:pic>
        <p:nvPicPr>
          <p:cNvPr id="22" name="Immagine 21" descr="cisco_7970g.jpg"/>
          <p:cNvPicPr>
            <a:picLocks noChangeAspect="1"/>
          </p:cNvPicPr>
          <p:nvPr/>
        </p:nvPicPr>
        <p:blipFill>
          <a:blip r:embed="rId6">
            <a:clrChange>
              <a:clrFrom>
                <a:srgbClr val="FFFFFF"/>
              </a:clrFrom>
              <a:clrTo>
                <a:srgbClr val="FFFFFF">
                  <a:alpha val="0"/>
                </a:srgbClr>
              </a:clrTo>
            </a:clrChange>
          </a:blip>
          <a:stretch>
            <a:fillRect/>
          </a:stretch>
        </p:blipFill>
        <p:spPr>
          <a:xfrm>
            <a:off x="522105" y="4635561"/>
            <a:ext cx="1018904" cy="927039"/>
          </a:xfrm>
          <a:prstGeom prst="rect">
            <a:avLst/>
          </a:prstGeom>
        </p:spPr>
      </p:pic>
      <p:pic>
        <p:nvPicPr>
          <p:cNvPr id="23" name="Immagine 22" descr="MacBookAirGen08_{1f09dd06-d47c-4ffc-b3d7-df6b86377eca}.jpg"/>
          <p:cNvPicPr>
            <a:picLocks noChangeAspect="1"/>
          </p:cNvPicPr>
          <p:nvPr/>
        </p:nvPicPr>
        <p:blipFill>
          <a:blip r:embed="rId7">
            <a:clrChange>
              <a:clrFrom>
                <a:srgbClr val="FFFFFF"/>
              </a:clrFrom>
              <a:clrTo>
                <a:srgbClr val="FFFFFF">
                  <a:alpha val="0"/>
                </a:srgbClr>
              </a:clrTo>
            </a:clrChange>
          </a:blip>
          <a:stretch>
            <a:fillRect/>
          </a:stretch>
        </p:blipFill>
        <p:spPr>
          <a:xfrm>
            <a:off x="7446352" y="3600728"/>
            <a:ext cx="1392848" cy="844845"/>
          </a:xfrm>
          <a:prstGeom prst="rect">
            <a:avLst/>
          </a:prstGeom>
        </p:spPr>
      </p:pic>
      <p:grpSp>
        <p:nvGrpSpPr>
          <p:cNvPr id="3" name="Gruppo 44"/>
          <p:cNvGrpSpPr/>
          <p:nvPr/>
        </p:nvGrpSpPr>
        <p:grpSpPr>
          <a:xfrm>
            <a:off x="735364" y="1854448"/>
            <a:ext cx="2914538" cy="1813675"/>
            <a:chOff x="990600" y="914400"/>
            <a:chExt cx="3124200" cy="2136801"/>
          </a:xfrm>
        </p:grpSpPr>
        <p:pic>
          <p:nvPicPr>
            <p:cNvPr id="28" name="Immagine 27" descr="ingresso.jpg"/>
            <p:cNvPicPr>
              <a:picLocks noChangeAspect="1"/>
            </p:cNvPicPr>
            <p:nvPr/>
          </p:nvPicPr>
          <p:blipFill>
            <a:blip r:embed="rId8"/>
            <a:stretch>
              <a:fillRect/>
            </a:stretch>
          </p:blipFill>
          <p:spPr>
            <a:xfrm>
              <a:off x="990600" y="1295400"/>
              <a:ext cx="3124200" cy="1755801"/>
            </a:xfrm>
            <a:prstGeom prst="rect">
              <a:avLst/>
            </a:prstGeom>
            <a:ln>
              <a:noFill/>
            </a:ln>
            <a:effectLst>
              <a:reflection blurRad="12700" stA="30000" endPos="30000" dist="5000" dir="5400000" sy="-100000" algn="bl" rotWithShape="0"/>
              <a:softEdge rad="444500"/>
            </a:effectLst>
            <a:scene3d>
              <a:camera prst="perspectiveContrastingLeftFacing">
                <a:rot lat="300000" lon="19800000" rev="0"/>
              </a:camera>
              <a:lightRig rig="threePt" dir="t">
                <a:rot lat="0" lon="0" rev="2700000"/>
              </a:lightRig>
            </a:scene3d>
            <a:sp3d>
              <a:bevelT w="63500" h="50800"/>
            </a:sp3d>
          </p:spPr>
        </p:pic>
        <p:pic>
          <p:nvPicPr>
            <p:cNvPr id="24" name="Immagine 23" descr="Grid_Parabolic_Antenna.jpg"/>
            <p:cNvPicPr>
              <a:picLocks noChangeAspect="1"/>
            </p:cNvPicPr>
            <p:nvPr/>
          </p:nvPicPr>
          <p:blipFill>
            <a:blip r:embed="rId9">
              <a:clrChange>
                <a:clrFrom>
                  <a:srgbClr val="FFFFFF"/>
                </a:clrFrom>
                <a:clrTo>
                  <a:srgbClr val="FFFFFF">
                    <a:alpha val="0"/>
                  </a:srgbClr>
                </a:clrTo>
              </a:clrChange>
            </a:blip>
            <a:stretch>
              <a:fillRect/>
            </a:stretch>
          </p:blipFill>
          <p:spPr>
            <a:xfrm flipH="1">
              <a:off x="1867888" y="914400"/>
              <a:ext cx="521158" cy="838200"/>
            </a:xfrm>
            <a:prstGeom prst="rect">
              <a:avLst/>
            </a:prstGeom>
          </p:spPr>
        </p:pic>
      </p:grpSp>
      <p:pic>
        <p:nvPicPr>
          <p:cNvPr id="25" name="Immagine 24" descr="meeting.gif"/>
          <p:cNvPicPr>
            <a:picLocks noChangeAspect="1"/>
          </p:cNvPicPr>
          <p:nvPr/>
        </p:nvPicPr>
        <p:blipFill>
          <a:blip r:embed="rId10">
            <a:clrChange>
              <a:clrFrom>
                <a:srgbClr val="FFFFFF"/>
              </a:clrFrom>
              <a:clrTo>
                <a:srgbClr val="FFFFFF">
                  <a:alpha val="0"/>
                </a:srgbClr>
              </a:clrTo>
            </a:clrChange>
          </a:blip>
          <a:stretch>
            <a:fillRect/>
          </a:stretch>
        </p:blipFill>
        <p:spPr>
          <a:xfrm>
            <a:off x="685800" y="3886200"/>
            <a:ext cx="1699889" cy="711448"/>
          </a:xfrm>
          <a:prstGeom prst="rect">
            <a:avLst/>
          </a:prstGeom>
          <a:ln>
            <a:noFill/>
          </a:ln>
          <a:effectLst>
            <a:reflection blurRad="12700" stA="30000" endPos="30000" dist="5000" dir="5400000" sy="-100000" algn="bl" rotWithShape="0"/>
          </a:effectLst>
          <a:scene3d>
            <a:camera prst="perspectiveHeroicExtremeRightFacing" fov="4800000">
              <a:rot lat="486000" lon="19530000" rev="174000"/>
            </a:camera>
            <a:lightRig rig="threePt" dir="t">
              <a:rot lat="0" lon="0" rev="2700000"/>
            </a:lightRig>
          </a:scene3d>
          <a:sp3d>
            <a:bevelT w="63500" h="50800"/>
          </a:sp3d>
        </p:spPr>
      </p:pic>
      <p:pic>
        <p:nvPicPr>
          <p:cNvPr id="26" name="Immagine 25" descr="Sottocategoria_inform_Rack.jpg"/>
          <p:cNvPicPr>
            <a:picLocks noChangeAspect="1"/>
          </p:cNvPicPr>
          <p:nvPr/>
        </p:nvPicPr>
        <p:blipFill>
          <a:blip r:embed="rId11">
            <a:clrChange>
              <a:clrFrom>
                <a:srgbClr val="FDFDFD"/>
              </a:clrFrom>
              <a:clrTo>
                <a:srgbClr val="FDFDFD">
                  <a:alpha val="0"/>
                </a:srgbClr>
              </a:clrTo>
            </a:clrChange>
          </a:blip>
          <a:stretch>
            <a:fillRect/>
          </a:stretch>
        </p:blipFill>
        <p:spPr>
          <a:xfrm>
            <a:off x="2299262" y="3730082"/>
            <a:ext cx="483622" cy="935123"/>
          </a:xfrm>
          <a:prstGeom prst="rect">
            <a:avLst/>
          </a:prstGeom>
        </p:spPr>
      </p:pic>
      <p:pic>
        <p:nvPicPr>
          <p:cNvPr id="32" name="Immagine 31" descr="cisco_827-4v.jpg"/>
          <p:cNvPicPr>
            <a:picLocks noChangeAspect="1"/>
          </p:cNvPicPr>
          <p:nvPr/>
        </p:nvPicPr>
        <p:blipFill>
          <a:blip r:embed="rId5">
            <a:clrChange>
              <a:clrFrom>
                <a:srgbClr val="FFFFFF"/>
              </a:clrFrom>
              <a:clrTo>
                <a:srgbClr val="FFFFFF">
                  <a:alpha val="0"/>
                </a:srgbClr>
              </a:clrTo>
            </a:clrChange>
          </a:blip>
          <a:stretch>
            <a:fillRect/>
          </a:stretch>
        </p:blipFill>
        <p:spPr>
          <a:xfrm>
            <a:off x="7062043" y="4506207"/>
            <a:ext cx="971002" cy="409924"/>
          </a:xfrm>
          <a:prstGeom prst="rect">
            <a:avLst/>
          </a:prstGeom>
        </p:spPr>
      </p:pic>
      <p:sp>
        <p:nvSpPr>
          <p:cNvPr id="39" name="Figura a mano libera 38"/>
          <p:cNvSpPr/>
          <p:nvPr/>
        </p:nvSpPr>
        <p:spPr>
          <a:xfrm rot="20244123">
            <a:off x="2824600" y="4845673"/>
            <a:ext cx="1326436" cy="224407"/>
          </a:xfrm>
          <a:custGeom>
            <a:avLst/>
            <a:gdLst>
              <a:gd name="connsiteX0" fmla="*/ 0 w 1192696"/>
              <a:gd name="connsiteY0" fmla="*/ 0 h 265043"/>
              <a:gd name="connsiteX1" fmla="*/ 695739 w 1192696"/>
              <a:gd name="connsiteY1" fmla="*/ 265043 h 265043"/>
              <a:gd name="connsiteX2" fmla="*/ 530087 w 1192696"/>
              <a:gd name="connsiteY2" fmla="*/ 11043 h 265043"/>
              <a:gd name="connsiteX3" fmla="*/ 1192696 w 1192696"/>
              <a:gd name="connsiteY3" fmla="*/ 88348 h 265043"/>
            </a:gdLst>
            <a:ahLst/>
            <a:cxnLst>
              <a:cxn ang="0">
                <a:pos x="connsiteX0" y="connsiteY0"/>
              </a:cxn>
              <a:cxn ang="0">
                <a:pos x="connsiteX1" y="connsiteY1"/>
              </a:cxn>
              <a:cxn ang="0">
                <a:pos x="connsiteX2" y="connsiteY2"/>
              </a:cxn>
              <a:cxn ang="0">
                <a:pos x="connsiteX3" y="connsiteY3"/>
              </a:cxn>
            </a:cxnLst>
            <a:rect l="l" t="t" r="r" b="b"/>
            <a:pathLst>
              <a:path w="1192696" h="265043">
                <a:moveTo>
                  <a:pt x="0" y="0"/>
                </a:moveTo>
                <a:lnTo>
                  <a:pt x="695739" y="265043"/>
                </a:lnTo>
                <a:lnTo>
                  <a:pt x="530087" y="11043"/>
                </a:lnTo>
                <a:lnTo>
                  <a:pt x="1192696" y="88348"/>
                </a:lnTo>
              </a:path>
            </a:pathLst>
          </a:custGeom>
          <a:ln>
            <a:solidFill>
              <a:schemeClr val="accent1"/>
            </a:solidFill>
            <a:headEnd type="stealth"/>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0" name="Figura a mano libera 39"/>
          <p:cNvSpPr/>
          <p:nvPr/>
        </p:nvSpPr>
        <p:spPr>
          <a:xfrm>
            <a:off x="1380292" y="5267334"/>
            <a:ext cx="566630" cy="168723"/>
          </a:xfrm>
          <a:custGeom>
            <a:avLst/>
            <a:gdLst>
              <a:gd name="connsiteX0" fmla="*/ 0 w 607391"/>
              <a:gd name="connsiteY0" fmla="*/ 66261 h 198783"/>
              <a:gd name="connsiteX1" fmla="*/ 77304 w 607391"/>
              <a:gd name="connsiteY1" fmla="*/ 77305 h 198783"/>
              <a:gd name="connsiteX2" fmla="*/ 419652 w 607391"/>
              <a:gd name="connsiteY2" fmla="*/ 198783 h 198783"/>
              <a:gd name="connsiteX3" fmla="*/ 276087 w 607391"/>
              <a:gd name="connsiteY3" fmla="*/ 55218 h 198783"/>
              <a:gd name="connsiteX4" fmla="*/ 607391 w 607391"/>
              <a:gd name="connsiteY4" fmla="*/ 0 h 198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391" h="198783">
                <a:moveTo>
                  <a:pt x="0" y="66261"/>
                </a:moveTo>
                <a:lnTo>
                  <a:pt x="77304" y="77305"/>
                </a:lnTo>
                <a:lnTo>
                  <a:pt x="419652" y="198783"/>
                </a:lnTo>
                <a:lnTo>
                  <a:pt x="276087" y="55218"/>
                </a:lnTo>
                <a:lnTo>
                  <a:pt x="607391" y="0"/>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Figura a mano libera 40"/>
          <p:cNvSpPr/>
          <p:nvPr/>
        </p:nvSpPr>
        <p:spPr>
          <a:xfrm>
            <a:off x="8066523" y="4386226"/>
            <a:ext cx="515118" cy="224964"/>
          </a:xfrm>
          <a:custGeom>
            <a:avLst/>
            <a:gdLst>
              <a:gd name="connsiteX0" fmla="*/ 220870 w 552174"/>
              <a:gd name="connsiteY0" fmla="*/ 0 h 265044"/>
              <a:gd name="connsiteX1" fmla="*/ 552174 w 552174"/>
              <a:gd name="connsiteY1" fmla="*/ 265044 h 265044"/>
              <a:gd name="connsiteX2" fmla="*/ 265044 w 552174"/>
              <a:gd name="connsiteY2" fmla="*/ 154609 h 265044"/>
              <a:gd name="connsiteX3" fmla="*/ 0 w 552174"/>
              <a:gd name="connsiteY3" fmla="*/ 198783 h 265044"/>
            </a:gdLst>
            <a:ahLst/>
            <a:cxnLst>
              <a:cxn ang="0">
                <a:pos x="connsiteX0" y="connsiteY0"/>
              </a:cxn>
              <a:cxn ang="0">
                <a:pos x="connsiteX1" y="connsiteY1"/>
              </a:cxn>
              <a:cxn ang="0">
                <a:pos x="connsiteX2" y="connsiteY2"/>
              </a:cxn>
              <a:cxn ang="0">
                <a:pos x="connsiteX3" y="connsiteY3"/>
              </a:cxn>
            </a:cxnLst>
            <a:rect l="l" t="t" r="r" b="b"/>
            <a:pathLst>
              <a:path w="552174" h="265044">
                <a:moveTo>
                  <a:pt x="220870" y="0"/>
                </a:moveTo>
                <a:lnTo>
                  <a:pt x="552174" y="265044"/>
                </a:lnTo>
                <a:lnTo>
                  <a:pt x="265044" y="154609"/>
                </a:lnTo>
                <a:lnTo>
                  <a:pt x="0" y="198783"/>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2" name="Figura a mano libera 41"/>
          <p:cNvSpPr/>
          <p:nvPr/>
        </p:nvSpPr>
        <p:spPr>
          <a:xfrm>
            <a:off x="6850845" y="4329986"/>
            <a:ext cx="597536" cy="159349"/>
          </a:xfrm>
          <a:custGeom>
            <a:avLst/>
            <a:gdLst>
              <a:gd name="connsiteX0" fmla="*/ 640521 w 640521"/>
              <a:gd name="connsiteY0" fmla="*/ 187739 h 187739"/>
              <a:gd name="connsiteX1" fmla="*/ 231913 w 640521"/>
              <a:gd name="connsiteY1" fmla="*/ 143565 h 187739"/>
              <a:gd name="connsiteX2" fmla="*/ 397565 w 640521"/>
              <a:gd name="connsiteY2" fmla="*/ 0 h 187739"/>
              <a:gd name="connsiteX3" fmla="*/ 0 w 640521"/>
              <a:gd name="connsiteY3" fmla="*/ 110434 h 187739"/>
            </a:gdLst>
            <a:ahLst/>
            <a:cxnLst>
              <a:cxn ang="0">
                <a:pos x="connsiteX0" y="connsiteY0"/>
              </a:cxn>
              <a:cxn ang="0">
                <a:pos x="connsiteX1" y="connsiteY1"/>
              </a:cxn>
              <a:cxn ang="0">
                <a:pos x="connsiteX2" y="connsiteY2"/>
              </a:cxn>
              <a:cxn ang="0">
                <a:pos x="connsiteX3" y="connsiteY3"/>
              </a:cxn>
            </a:cxnLst>
            <a:rect l="l" t="t" r="r" b="b"/>
            <a:pathLst>
              <a:path w="640521" h="187739">
                <a:moveTo>
                  <a:pt x="640521" y="187739"/>
                </a:moveTo>
                <a:lnTo>
                  <a:pt x="231913" y="143565"/>
                </a:lnTo>
                <a:lnTo>
                  <a:pt x="397565" y="0"/>
                </a:lnTo>
                <a:lnTo>
                  <a:pt x="0" y="110434"/>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3" name="Figura a mano libera 42"/>
          <p:cNvSpPr/>
          <p:nvPr/>
        </p:nvSpPr>
        <p:spPr>
          <a:xfrm>
            <a:off x="2760808" y="4133143"/>
            <a:ext cx="329675" cy="243710"/>
          </a:xfrm>
          <a:custGeom>
            <a:avLst/>
            <a:gdLst>
              <a:gd name="connsiteX0" fmla="*/ 0 w 353391"/>
              <a:gd name="connsiteY0" fmla="*/ 242956 h 287130"/>
              <a:gd name="connsiteX1" fmla="*/ 242956 w 353391"/>
              <a:gd name="connsiteY1" fmla="*/ 0 h 287130"/>
              <a:gd name="connsiteX2" fmla="*/ 176695 w 353391"/>
              <a:gd name="connsiteY2" fmla="*/ 220869 h 287130"/>
              <a:gd name="connsiteX3" fmla="*/ 353391 w 353391"/>
              <a:gd name="connsiteY3" fmla="*/ 287130 h 287130"/>
            </a:gdLst>
            <a:ahLst/>
            <a:cxnLst>
              <a:cxn ang="0">
                <a:pos x="connsiteX0" y="connsiteY0"/>
              </a:cxn>
              <a:cxn ang="0">
                <a:pos x="connsiteX1" y="connsiteY1"/>
              </a:cxn>
              <a:cxn ang="0">
                <a:pos x="connsiteX2" y="connsiteY2"/>
              </a:cxn>
              <a:cxn ang="0">
                <a:pos x="connsiteX3" y="connsiteY3"/>
              </a:cxn>
            </a:cxnLst>
            <a:rect l="l" t="t" r="r" b="b"/>
            <a:pathLst>
              <a:path w="353391" h="287130">
                <a:moveTo>
                  <a:pt x="0" y="242956"/>
                </a:moveTo>
                <a:lnTo>
                  <a:pt x="242956" y="0"/>
                </a:lnTo>
                <a:lnTo>
                  <a:pt x="176695" y="220869"/>
                </a:lnTo>
                <a:lnTo>
                  <a:pt x="353391" y="287130"/>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4" name="Figura a mano libera 43"/>
          <p:cNvSpPr/>
          <p:nvPr/>
        </p:nvSpPr>
        <p:spPr>
          <a:xfrm>
            <a:off x="1462711" y="4573696"/>
            <a:ext cx="886003" cy="243710"/>
          </a:xfrm>
          <a:custGeom>
            <a:avLst/>
            <a:gdLst>
              <a:gd name="connsiteX0" fmla="*/ 0 w 949739"/>
              <a:gd name="connsiteY0" fmla="*/ 0 h 287130"/>
              <a:gd name="connsiteX1" fmla="*/ 927652 w 949739"/>
              <a:gd name="connsiteY1" fmla="*/ 287130 h 287130"/>
              <a:gd name="connsiteX2" fmla="*/ 574260 w 949739"/>
              <a:gd name="connsiteY2" fmla="*/ 66261 h 287130"/>
              <a:gd name="connsiteX3" fmla="*/ 949739 w 949739"/>
              <a:gd name="connsiteY3" fmla="*/ 0 h 287130"/>
            </a:gdLst>
            <a:ahLst/>
            <a:cxnLst>
              <a:cxn ang="0">
                <a:pos x="connsiteX0" y="connsiteY0"/>
              </a:cxn>
              <a:cxn ang="0">
                <a:pos x="connsiteX1" y="connsiteY1"/>
              </a:cxn>
              <a:cxn ang="0">
                <a:pos x="connsiteX2" y="connsiteY2"/>
              </a:cxn>
              <a:cxn ang="0">
                <a:pos x="connsiteX3" y="connsiteY3"/>
              </a:cxn>
            </a:cxnLst>
            <a:rect l="l" t="t" r="r" b="b"/>
            <a:pathLst>
              <a:path w="949739" h="287130">
                <a:moveTo>
                  <a:pt x="0" y="0"/>
                </a:moveTo>
                <a:lnTo>
                  <a:pt x="927652" y="287130"/>
                </a:lnTo>
                <a:lnTo>
                  <a:pt x="574260" y="66261"/>
                </a:lnTo>
                <a:lnTo>
                  <a:pt x="949739" y="0"/>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 name="Immagine 46" descr="htc-touch-diamond-lg.jpg"/>
          <p:cNvPicPr>
            <a:picLocks noChangeAspect="1"/>
          </p:cNvPicPr>
          <p:nvPr/>
        </p:nvPicPr>
        <p:blipFill>
          <a:blip r:embed="rId3">
            <a:clrChange>
              <a:clrFrom>
                <a:srgbClr val="FFFFFF"/>
              </a:clrFrom>
              <a:clrTo>
                <a:srgbClr val="FFFFFF">
                  <a:alpha val="0"/>
                </a:srgbClr>
              </a:clrTo>
            </a:clrChange>
          </a:blip>
          <a:stretch>
            <a:fillRect/>
          </a:stretch>
        </p:blipFill>
        <p:spPr>
          <a:xfrm>
            <a:off x="7577579" y="2436541"/>
            <a:ext cx="550758" cy="756664"/>
          </a:xfrm>
          <a:prstGeom prst="rect">
            <a:avLst/>
          </a:prstGeom>
          <a:ln>
            <a:noFill/>
          </a:ln>
          <a:effectLst>
            <a:reflection stA="40000" endPos="17000" dist="12700" dir="5400000" sy="-100000" algn="bl"/>
            <a:softEdge rad="38100"/>
          </a:effectLst>
          <a:scene3d>
            <a:camera prst="perspectiveContrastingLeftFacing" fov="2700000">
              <a:rot lat="624000" lon="2634000" rev="21384000"/>
            </a:camera>
            <a:lightRig rig="threePt" dir="t"/>
          </a:scene3d>
        </p:spPr>
      </p:pic>
      <p:sp>
        <p:nvSpPr>
          <p:cNvPr id="48" name="Figura a mano libera 47"/>
          <p:cNvSpPr/>
          <p:nvPr/>
        </p:nvSpPr>
        <p:spPr>
          <a:xfrm>
            <a:off x="3440125" y="3376083"/>
            <a:ext cx="1057864" cy="654524"/>
          </a:xfrm>
          <a:custGeom>
            <a:avLst/>
            <a:gdLst>
              <a:gd name="connsiteX0" fmla="*/ 0 w 1133963"/>
              <a:gd name="connsiteY0" fmla="*/ 771135 h 771135"/>
              <a:gd name="connsiteX1" fmla="*/ 238132 w 1133963"/>
              <a:gd name="connsiteY1" fmla="*/ 317526 h 771135"/>
              <a:gd name="connsiteX2" fmla="*/ 374208 w 1133963"/>
              <a:gd name="connsiteY2" fmla="*/ 680413 h 771135"/>
              <a:gd name="connsiteX3" fmla="*/ 1133963 w 1133963"/>
              <a:gd name="connsiteY3" fmla="*/ 0 h 771135"/>
            </a:gdLst>
            <a:ahLst/>
            <a:cxnLst>
              <a:cxn ang="0">
                <a:pos x="connsiteX0" y="connsiteY0"/>
              </a:cxn>
              <a:cxn ang="0">
                <a:pos x="connsiteX1" y="connsiteY1"/>
              </a:cxn>
              <a:cxn ang="0">
                <a:pos x="connsiteX2" y="connsiteY2"/>
              </a:cxn>
              <a:cxn ang="0">
                <a:pos x="connsiteX3" y="connsiteY3"/>
              </a:cxn>
            </a:cxnLst>
            <a:rect l="l" t="t" r="r" b="b"/>
            <a:pathLst>
              <a:path w="1133963" h="771135">
                <a:moveTo>
                  <a:pt x="0" y="771135"/>
                </a:moveTo>
                <a:lnTo>
                  <a:pt x="238132" y="317526"/>
                </a:lnTo>
                <a:lnTo>
                  <a:pt x="374208" y="680413"/>
                </a:lnTo>
                <a:lnTo>
                  <a:pt x="1133963" y="0"/>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9" name="Figura a mano libera 48"/>
          <p:cNvSpPr/>
          <p:nvPr/>
        </p:nvSpPr>
        <p:spPr>
          <a:xfrm>
            <a:off x="4720141" y="3337582"/>
            <a:ext cx="1703161" cy="827781"/>
          </a:xfrm>
          <a:custGeom>
            <a:avLst/>
            <a:gdLst>
              <a:gd name="connsiteX0" fmla="*/ 0 w 1825681"/>
              <a:gd name="connsiteY0" fmla="*/ 0 h 975259"/>
              <a:gd name="connsiteX1" fmla="*/ 1099945 w 1825681"/>
              <a:gd name="connsiteY1" fmla="*/ 0 h 975259"/>
              <a:gd name="connsiteX2" fmla="*/ 941190 w 1825681"/>
              <a:gd name="connsiteY2" fmla="*/ 567011 h 975259"/>
              <a:gd name="connsiteX3" fmla="*/ 1825681 w 1825681"/>
              <a:gd name="connsiteY3" fmla="*/ 975259 h 975259"/>
            </a:gdLst>
            <a:ahLst/>
            <a:cxnLst>
              <a:cxn ang="0">
                <a:pos x="connsiteX0" y="connsiteY0"/>
              </a:cxn>
              <a:cxn ang="0">
                <a:pos x="connsiteX1" y="connsiteY1"/>
              </a:cxn>
              <a:cxn ang="0">
                <a:pos x="connsiteX2" y="connsiteY2"/>
              </a:cxn>
              <a:cxn ang="0">
                <a:pos x="connsiteX3" y="connsiteY3"/>
              </a:cxn>
            </a:cxnLst>
            <a:rect l="l" t="t" r="r" b="b"/>
            <a:pathLst>
              <a:path w="1825681" h="975259">
                <a:moveTo>
                  <a:pt x="0" y="0"/>
                </a:moveTo>
                <a:lnTo>
                  <a:pt x="1099945" y="0"/>
                </a:lnTo>
                <a:lnTo>
                  <a:pt x="941190" y="567011"/>
                </a:lnTo>
                <a:lnTo>
                  <a:pt x="1825681" y="975259"/>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0" name="Figura a mano libera 49"/>
          <p:cNvSpPr/>
          <p:nvPr/>
        </p:nvSpPr>
        <p:spPr>
          <a:xfrm>
            <a:off x="4392203" y="3424210"/>
            <a:ext cx="698190" cy="904784"/>
          </a:xfrm>
          <a:custGeom>
            <a:avLst/>
            <a:gdLst>
              <a:gd name="connsiteX0" fmla="*/ 294831 w 748416"/>
              <a:gd name="connsiteY0" fmla="*/ 0 h 1065981"/>
              <a:gd name="connsiteX1" fmla="*/ 748416 w 748416"/>
              <a:gd name="connsiteY1" fmla="*/ 442269 h 1065981"/>
              <a:gd name="connsiteX2" fmla="*/ 22679 w 748416"/>
              <a:gd name="connsiteY2" fmla="*/ 453609 h 1065981"/>
              <a:gd name="connsiteX3" fmla="*/ 0 w 748416"/>
              <a:gd name="connsiteY3" fmla="*/ 1065981 h 1065981"/>
            </a:gdLst>
            <a:ahLst/>
            <a:cxnLst>
              <a:cxn ang="0">
                <a:pos x="connsiteX0" y="connsiteY0"/>
              </a:cxn>
              <a:cxn ang="0">
                <a:pos x="connsiteX1" y="connsiteY1"/>
              </a:cxn>
              <a:cxn ang="0">
                <a:pos x="connsiteX2" y="connsiteY2"/>
              </a:cxn>
              <a:cxn ang="0">
                <a:pos x="connsiteX3" y="connsiteY3"/>
              </a:cxn>
            </a:cxnLst>
            <a:rect l="l" t="t" r="r" b="b"/>
            <a:pathLst>
              <a:path w="748416" h="1065981">
                <a:moveTo>
                  <a:pt x="294831" y="0"/>
                </a:moveTo>
                <a:lnTo>
                  <a:pt x="748416" y="442269"/>
                </a:lnTo>
                <a:lnTo>
                  <a:pt x="22679" y="453609"/>
                </a:lnTo>
                <a:lnTo>
                  <a:pt x="0" y="1065981"/>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1" name="Figura a mano libera 50"/>
          <p:cNvSpPr/>
          <p:nvPr/>
        </p:nvSpPr>
        <p:spPr>
          <a:xfrm>
            <a:off x="2001429" y="1816775"/>
            <a:ext cx="2115728" cy="298386"/>
          </a:xfrm>
          <a:custGeom>
            <a:avLst/>
            <a:gdLst>
              <a:gd name="connsiteX0" fmla="*/ 0 w 2267927"/>
              <a:gd name="connsiteY0" fmla="*/ 294845 h 351547"/>
              <a:gd name="connsiteX1" fmla="*/ 1270039 w 2267927"/>
              <a:gd name="connsiteY1" fmla="*/ 0 h 351547"/>
              <a:gd name="connsiteX2" fmla="*/ 1530851 w 2267927"/>
              <a:gd name="connsiteY2" fmla="*/ 317526 h 351547"/>
              <a:gd name="connsiteX3" fmla="*/ 2267927 w 2267927"/>
              <a:gd name="connsiteY3" fmla="*/ 351547 h 351547"/>
            </a:gdLst>
            <a:ahLst/>
            <a:cxnLst>
              <a:cxn ang="0">
                <a:pos x="connsiteX0" y="connsiteY0"/>
              </a:cxn>
              <a:cxn ang="0">
                <a:pos x="connsiteX1" y="connsiteY1"/>
              </a:cxn>
              <a:cxn ang="0">
                <a:pos x="connsiteX2" y="connsiteY2"/>
              </a:cxn>
              <a:cxn ang="0">
                <a:pos x="connsiteX3" y="connsiteY3"/>
              </a:cxn>
            </a:cxnLst>
            <a:rect l="l" t="t" r="r" b="b"/>
            <a:pathLst>
              <a:path w="2267927" h="351547">
                <a:moveTo>
                  <a:pt x="0" y="294845"/>
                </a:moveTo>
                <a:lnTo>
                  <a:pt x="1270039" y="0"/>
                </a:lnTo>
                <a:lnTo>
                  <a:pt x="1530851" y="317526"/>
                </a:lnTo>
                <a:lnTo>
                  <a:pt x="2267927" y="351547"/>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2" name="Figura a mano libera 51"/>
          <p:cNvSpPr/>
          <p:nvPr/>
        </p:nvSpPr>
        <p:spPr>
          <a:xfrm rot="491665" flipV="1">
            <a:off x="4416338" y="2034346"/>
            <a:ext cx="2283546" cy="243742"/>
          </a:xfrm>
          <a:custGeom>
            <a:avLst/>
            <a:gdLst>
              <a:gd name="connsiteX0" fmla="*/ 0 w 1519511"/>
              <a:gd name="connsiteY0" fmla="*/ 113402 h 453609"/>
              <a:gd name="connsiteX1" fmla="*/ 895831 w 1519511"/>
              <a:gd name="connsiteY1" fmla="*/ 453609 h 453609"/>
              <a:gd name="connsiteX2" fmla="*/ 691718 w 1519511"/>
              <a:gd name="connsiteY2" fmla="*/ 45361 h 453609"/>
              <a:gd name="connsiteX3" fmla="*/ 1519511 w 1519511"/>
              <a:gd name="connsiteY3" fmla="*/ 0 h 453609"/>
            </a:gdLst>
            <a:ahLst/>
            <a:cxnLst>
              <a:cxn ang="0">
                <a:pos x="connsiteX0" y="connsiteY0"/>
              </a:cxn>
              <a:cxn ang="0">
                <a:pos x="connsiteX1" y="connsiteY1"/>
              </a:cxn>
              <a:cxn ang="0">
                <a:pos x="connsiteX2" y="connsiteY2"/>
              </a:cxn>
              <a:cxn ang="0">
                <a:pos x="connsiteX3" y="connsiteY3"/>
              </a:cxn>
            </a:cxnLst>
            <a:rect l="l" t="t" r="r" b="b"/>
            <a:pathLst>
              <a:path w="1519511" h="453609">
                <a:moveTo>
                  <a:pt x="0" y="113402"/>
                </a:moveTo>
                <a:lnTo>
                  <a:pt x="895831" y="453609"/>
                </a:lnTo>
                <a:lnTo>
                  <a:pt x="691718" y="45361"/>
                </a:lnTo>
                <a:lnTo>
                  <a:pt x="1519511" y="0"/>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3" name="Figura a mano libera 52"/>
          <p:cNvSpPr/>
          <p:nvPr/>
        </p:nvSpPr>
        <p:spPr>
          <a:xfrm>
            <a:off x="4413360" y="2211415"/>
            <a:ext cx="1978206" cy="924034"/>
          </a:xfrm>
          <a:custGeom>
            <a:avLst/>
            <a:gdLst>
              <a:gd name="connsiteX0" fmla="*/ 0 w 2120512"/>
              <a:gd name="connsiteY0" fmla="*/ 0 h 1088661"/>
              <a:gd name="connsiteX1" fmla="*/ 1440134 w 2120512"/>
              <a:gd name="connsiteY1" fmla="*/ 884537 h 1088661"/>
              <a:gd name="connsiteX2" fmla="*/ 1530851 w 2120512"/>
              <a:gd name="connsiteY2" fmla="*/ 612372 h 1088661"/>
              <a:gd name="connsiteX3" fmla="*/ 2120512 w 2120512"/>
              <a:gd name="connsiteY3" fmla="*/ 1088661 h 1088661"/>
            </a:gdLst>
            <a:ahLst/>
            <a:cxnLst>
              <a:cxn ang="0">
                <a:pos x="connsiteX0" y="connsiteY0"/>
              </a:cxn>
              <a:cxn ang="0">
                <a:pos x="connsiteX1" y="connsiteY1"/>
              </a:cxn>
              <a:cxn ang="0">
                <a:pos x="connsiteX2" y="connsiteY2"/>
              </a:cxn>
              <a:cxn ang="0">
                <a:pos x="connsiteX3" y="connsiteY3"/>
              </a:cxn>
            </a:cxnLst>
            <a:rect l="l" t="t" r="r" b="b"/>
            <a:pathLst>
              <a:path w="2120512" h="1088661">
                <a:moveTo>
                  <a:pt x="0" y="0"/>
                </a:moveTo>
                <a:lnTo>
                  <a:pt x="1440134" y="884537"/>
                </a:lnTo>
                <a:lnTo>
                  <a:pt x="1530851" y="612372"/>
                </a:lnTo>
                <a:lnTo>
                  <a:pt x="2120512" y="1088661"/>
                </a:lnTo>
              </a:path>
            </a:pathLst>
          </a:custGeom>
          <a:ln>
            <a:solidFill>
              <a:schemeClr val="accent1"/>
            </a:solidFill>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4" name="Gruppo 55"/>
          <p:cNvGrpSpPr/>
          <p:nvPr/>
        </p:nvGrpSpPr>
        <p:grpSpPr>
          <a:xfrm>
            <a:off x="6209008" y="3083312"/>
            <a:ext cx="1279553" cy="689889"/>
            <a:chOff x="6324600" y="2286000"/>
            <a:chExt cx="1371600" cy="812800"/>
          </a:xfrm>
        </p:grpSpPr>
        <p:pic>
          <p:nvPicPr>
            <p:cNvPr id="27" name="Immagine 26" descr="bgan_terminal.jpg"/>
            <p:cNvPicPr>
              <a:picLocks noChangeAspect="1"/>
            </p:cNvPicPr>
            <p:nvPr/>
          </p:nvPicPr>
          <p:blipFill>
            <a:blip r:embed="rId12">
              <a:clrChange>
                <a:clrFrom>
                  <a:srgbClr val="FFFFFF"/>
                </a:clrFrom>
                <a:clrTo>
                  <a:srgbClr val="FFFFFF">
                    <a:alpha val="0"/>
                  </a:srgbClr>
                </a:clrTo>
              </a:clrChange>
            </a:blip>
            <a:srcRect r="50515"/>
            <a:stretch>
              <a:fillRect/>
            </a:stretch>
          </p:blipFill>
          <p:spPr>
            <a:xfrm>
              <a:off x="6324600" y="2286000"/>
              <a:ext cx="533400" cy="614410"/>
            </a:xfrm>
            <a:prstGeom prst="rect">
              <a:avLst/>
            </a:prstGeom>
          </p:spPr>
        </p:pic>
        <p:pic>
          <p:nvPicPr>
            <p:cNvPr id="55" name="Immagine 54" descr="MacBookAirGen08_{1f09dd06-d47c-4ffc-b3d7-df6b86377eca}.jpg"/>
            <p:cNvPicPr>
              <a:picLocks noChangeAspect="1"/>
            </p:cNvPicPr>
            <p:nvPr/>
          </p:nvPicPr>
          <p:blipFill>
            <a:blip r:embed="rId7">
              <a:clrChange>
                <a:clrFrom>
                  <a:srgbClr val="FFFFFF"/>
                </a:clrFrom>
                <a:clrTo>
                  <a:srgbClr val="FFFFFF">
                    <a:alpha val="0"/>
                  </a:srgbClr>
                </a:clrTo>
              </a:clrChange>
            </a:blip>
            <a:stretch>
              <a:fillRect/>
            </a:stretch>
          </p:blipFill>
          <p:spPr>
            <a:xfrm>
              <a:off x="6705600" y="2438400"/>
              <a:ext cx="990600" cy="660400"/>
            </a:xfrm>
            <a:prstGeom prst="rect">
              <a:avLst/>
            </a:prstGeom>
          </p:spPr>
        </p:pic>
      </p:grpSp>
      <p:pic>
        <p:nvPicPr>
          <p:cNvPr id="57" name="Immagine 56" descr="htc-touch-diamond-lg.jpg"/>
          <p:cNvPicPr>
            <a:picLocks noChangeAspect="1"/>
          </p:cNvPicPr>
          <p:nvPr/>
        </p:nvPicPr>
        <p:blipFill>
          <a:blip r:embed="rId3">
            <a:clrChange>
              <a:clrFrom>
                <a:srgbClr val="FFFFFF"/>
              </a:clrFrom>
              <a:clrTo>
                <a:srgbClr val="FFFFFF">
                  <a:alpha val="0"/>
                </a:srgbClr>
              </a:clrTo>
            </a:clrChange>
          </a:blip>
          <a:stretch>
            <a:fillRect/>
          </a:stretch>
        </p:blipFill>
        <p:spPr>
          <a:xfrm>
            <a:off x="7151061" y="2371864"/>
            <a:ext cx="550758" cy="756664"/>
          </a:xfrm>
          <a:prstGeom prst="rect">
            <a:avLst/>
          </a:prstGeom>
          <a:ln>
            <a:noFill/>
          </a:ln>
          <a:effectLst>
            <a:reflection stA="40000" endPos="17000" dist="12700" dir="5400000" sy="-100000" algn="bl"/>
            <a:softEdge rad="38100"/>
          </a:effectLst>
          <a:scene3d>
            <a:camera prst="perspectiveContrastingLeftFacing" fov="2700000">
              <a:rot lat="624000" lon="2634000" rev="21384000"/>
            </a:camera>
            <a:lightRig rig="threePt" dir="t"/>
          </a:scene3d>
        </p:spPr>
      </p:pic>
      <p:pic>
        <p:nvPicPr>
          <p:cNvPr id="58" name="Immagine 57" descr="htc-touch-diamond-lg.jpg"/>
          <p:cNvPicPr>
            <a:picLocks noChangeAspect="1"/>
          </p:cNvPicPr>
          <p:nvPr/>
        </p:nvPicPr>
        <p:blipFill>
          <a:blip r:embed="rId3">
            <a:clrChange>
              <a:clrFrom>
                <a:srgbClr val="FFFFFF"/>
              </a:clrFrom>
              <a:clrTo>
                <a:srgbClr val="FFFFFF">
                  <a:alpha val="0"/>
                </a:srgbClr>
              </a:clrTo>
            </a:clrChange>
          </a:blip>
          <a:stretch>
            <a:fillRect/>
          </a:stretch>
        </p:blipFill>
        <p:spPr>
          <a:xfrm>
            <a:off x="7986165" y="2113156"/>
            <a:ext cx="550758" cy="756664"/>
          </a:xfrm>
          <a:prstGeom prst="rect">
            <a:avLst/>
          </a:prstGeom>
          <a:ln>
            <a:noFill/>
          </a:ln>
          <a:effectLst>
            <a:reflection stA="40000" endPos="17000" dist="12700" dir="5400000" sy="-100000" algn="bl"/>
            <a:softEdge rad="38100"/>
          </a:effectLst>
          <a:scene3d>
            <a:camera prst="perspectiveContrastingLeftFacing" fov="2700000">
              <a:rot lat="624000" lon="2634000" rev="21384000"/>
            </a:camera>
            <a:lightRig rig="threePt" dir="t"/>
          </a:scene3d>
        </p:spPr>
      </p:pic>
      <p:pic>
        <p:nvPicPr>
          <p:cNvPr id="59" name="Immagine 58" descr="Grid_Parabolic_Antenna.jpg"/>
          <p:cNvPicPr>
            <a:picLocks noChangeAspect="1"/>
          </p:cNvPicPr>
          <p:nvPr/>
        </p:nvPicPr>
        <p:blipFill>
          <a:blip r:embed="rId9">
            <a:clrChange>
              <a:clrFrom>
                <a:srgbClr val="FFFFFF"/>
              </a:clrFrom>
              <a:clrTo>
                <a:srgbClr val="FFFFFF">
                  <a:alpha val="0"/>
                </a:srgbClr>
              </a:clrTo>
            </a:clrChange>
          </a:blip>
          <a:stretch>
            <a:fillRect/>
          </a:stretch>
        </p:blipFill>
        <p:spPr>
          <a:xfrm>
            <a:off x="6635525" y="2113156"/>
            <a:ext cx="626693" cy="917058"/>
          </a:xfrm>
          <a:prstGeom prst="rect">
            <a:avLst/>
          </a:prstGeom>
        </p:spPr>
      </p:pic>
      <p:sp>
        <p:nvSpPr>
          <p:cNvPr id="60" name="Rettangolo 59"/>
          <p:cNvSpPr/>
          <p:nvPr/>
        </p:nvSpPr>
        <p:spPr>
          <a:xfrm>
            <a:off x="152400" y="5562600"/>
            <a:ext cx="8839200" cy="1015663"/>
          </a:xfrm>
          <a:prstGeom prst="rect">
            <a:avLst/>
          </a:prstGeom>
        </p:spPr>
        <p:txBody>
          <a:bodyPr wrap="square">
            <a:noAutofit/>
          </a:bodyPr>
          <a:lstStyle/>
          <a:p>
            <a:pPr algn="just"/>
            <a:r>
              <a:rPr lang="it-IT" sz="2000" dirty="0" smtClean="0"/>
              <a:t>satellite </a:t>
            </a:r>
            <a:r>
              <a:rPr lang="it-IT" sz="2000" dirty="0" err="1" smtClean="0"/>
              <a:t>communications</a:t>
            </a:r>
            <a:r>
              <a:rPr lang="it-IT" sz="2000" dirty="0" smtClean="0"/>
              <a:t>, wireless </a:t>
            </a:r>
            <a:r>
              <a:rPr lang="it-IT" sz="2000" dirty="0" err="1" smtClean="0"/>
              <a:t>terrestrial</a:t>
            </a:r>
            <a:r>
              <a:rPr lang="it-IT" sz="2000" dirty="0" smtClean="0"/>
              <a:t> </a:t>
            </a:r>
            <a:r>
              <a:rPr lang="it-IT" sz="2000" dirty="0" err="1" smtClean="0"/>
              <a:t>networks</a:t>
            </a:r>
            <a:r>
              <a:rPr lang="it-IT" sz="2000" dirty="0" smtClean="0"/>
              <a:t>, </a:t>
            </a:r>
            <a:r>
              <a:rPr lang="it-IT" sz="2000" dirty="0" err="1" smtClean="0"/>
              <a:t>sensor</a:t>
            </a:r>
            <a:r>
              <a:rPr lang="it-IT" sz="2000" dirty="0" smtClean="0"/>
              <a:t> </a:t>
            </a:r>
            <a:r>
              <a:rPr lang="it-IT" sz="2000" dirty="0" err="1" smtClean="0"/>
              <a:t>networks</a:t>
            </a:r>
            <a:r>
              <a:rPr lang="it-IT" sz="2000" dirty="0" smtClean="0"/>
              <a:t>, </a:t>
            </a:r>
            <a:r>
              <a:rPr lang="it-IT" sz="2000" dirty="0" err="1" smtClean="0"/>
              <a:t>heterogeneous</a:t>
            </a:r>
            <a:r>
              <a:rPr lang="it-IT" sz="2000" dirty="0" smtClean="0"/>
              <a:t> </a:t>
            </a:r>
            <a:r>
              <a:rPr lang="it-IT" sz="2000" dirty="0" err="1" smtClean="0"/>
              <a:t>networks</a:t>
            </a:r>
            <a:r>
              <a:rPr lang="it-IT" sz="2000" dirty="0" smtClean="0"/>
              <a:t>, </a:t>
            </a:r>
            <a:r>
              <a:rPr lang="it-IT" sz="2000" dirty="0" err="1" smtClean="0"/>
              <a:t>middleware</a:t>
            </a:r>
            <a:r>
              <a:rPr lang="it-IT" sz="2000" dirty="0" smtClean="0"/>
              <a:t> </a:t>
            </a:r>
            <a:r>
              <a:rPr lang="it-IT" sz="2000" dirty="0" err="1" smtClean="0"/>
              <a:t>solutions</a:t>
            </a:r>
            <a:r>
              <a:rPr lang="it-IT" sz="2000" dirty="0" smtClean="0"/>
              <a:t> </a:t>
            </a:r>
            <a:r>
              <a:rPr lang="it-IT" sz="2000" dirty="0" err="1" smtClean="0"/>
              <a:t>based</a:t>
            </a:r>
            <a:r>
              <a:rPr lang="it-IT" sz="2000" dirty="0" smtClean="0"/>
              <a:t> on OSGI (Open Service Gateway </a:t>
            </a:r>
            <a:r>
              <a:rPr lang="it-IT" sz="2000" dirty="0" err="1" smtClean="0"/>
              <a:t>Initiative</a:t>
            </a:r>
            <a:r>
              <a:rPr lang="it-IT" sz="2000" dirty="0" smtClean="0"/>
              <a:t>) </a:t>
            </a:r>
            <a:r>
              <a:rPr lang="it-IT" sz="2000" dirty="0" err="1" smtClean="0"/>
              <a:t>platform</a:t>
            </a:r>
            <a:endParaRPr lang="it-IT" sz="2000" dirty="0"/>
          </a:p>
        </p:txBody>
      </p:sp>
      <p:sp>
        <p:nvSpPr>
          <p:cNvPr id="63" name="Rectangle 2"/>
          <p:cNvSpPr>
            <a:spLocks noGrp="1" noChangeArrowheads="1"/>
          </p:cNvSpPr>
          <p:nvPr>
            <p:ph type="title"/>
          </p:nvPr>
        </p:nvSpPr>
        <p:spPr>
          <a:xfrm>
            <a:off x="304800" y="152400"/>
            <a:ext cx="8686800" cy="1295400"/>
          </a:xfrm>
        </p:spPr>
        <p:txBody>
          <a:bodyPr>
            <a:normAutofit/>
          </a:bodyPr>
          <a:lstStyle/>
          <a:p>
            <a:pPr algn="ctr">
              <a:spcAft>
                <a:spcPts val="4800"/>
              </a:spcAft>
            </a:pPr>
            <a:r>
              <a:rPr lang="en-US" b="1" i="1" dirty="0" smtClean="0">
                <a:solidFill>
                  <a:schemeClr val="accent2"/>
                </a:solidFill>
              </a:rPr>
              <a:t>ISTI - Wireless </a:t>
            </a:r>
            <a:r>
              <a:rPr lang="en-US" b="1" i="1" dirty="0">
                <a:solidFill>
                  <a:schemeClr val="accent2"/>
                </a:solidFill>
              </a:rPr>
              <a:t>Networks Laboratory</a:t>
            </a:r>
            <a:r>
              <a:rPr lang="en-US" dirty="0" smtClean="0"/>
              <a:t/>
            </a:r>
            <a:br>
              <a:rPr lang="en-US" dirty="0" smtClean="0"/>
            </a:br>
            <a:endParaRPr lang="en-US" dirty="0"/>
          </a:p>
        </p:txBody>
      </p:sp>
      <p:pic>
        <p:nvPicPr>
          <p:cNvPr id="64" name="Segnaposto contenuto 10" descr="bus.png"/>
          <p:cNvPicPr>
            <a:picLocks noChangeAspect="1"/>
          </p:cNvPicPr>
          <p:nvPr/>
        </p:nvPicPr>
        <p:blipFill>
          <a:blip r:embed="rId13"/>
          <a:srcRect l="-13978" r="-13978"/>
          <a:stretch>
            <a:fillRect/>
          </a:stretch>
        </p:blipFill>
        <p:spPr>
          <a:xfrm>
            <a:off x="4572000" y="4495800"/>
            <a:ext cx="2015652" cy="1050187"/>
          </a:xfrm>
          <a:prstGeom prst="rect">
            <a:avLst/>
          </a:prstGeom>
          <a:ln>
            <a:noFill/>
          </a:ln>
          <a:effectLst>
            <a:softEdge rad="63500"/>
          </a:effectLst>
        </p:spPr>
      </p:pic>
      <p:sp>
        <p:nvSpPr>
          <p:cNvPr id="66" name="Figura a mano libera 65"/>
          <p:cNvSpPr/>
          <p:nvPr/>
        </p:nvSpPr>
        <p:spPr>
          <a:xfrm>
            <a:off x="4737652" y="3379304"/>
            <a:ext cx="938696" cy="1192696"/>
          </a:xfrm>
          <a:custGeom>
            <a:avLst/>
            <a:gdLst>
              <a:gd name="connsiteX0" fmla="*/ 0 w 938696"/>
              <a:gd name="connsiteY0" fmla="*/ 0 h 1192696"/>
              <a:gd name="connsiteX1" fmla="*/ 739913 w 938696"/>
              <a:gd name="connsiteY1" fmla="*/ 375479 h 1192696"/>
              <a:gd name="connsiteX2" fmla="*/ 320261 w 938696"/>
              <a:gd name="connsiteY2" fmla="*/ 695739 h 1192696"/>
              <a:gd name="connsiteX3" fmla="*/ 938696 w 938696"/>
              <a:gd name="connsiteY3" fmla="*/ 1192696 h 1192696"/>
            </a:gdLst>
            <a:ahLst/>
            <a:cxnLst>
              <a:cxn ang="0">
                <a:pos x="connsiteX0" y="connsiteY0"/>
              </a:cxn>
              <a:cxn ang="0">
                <a:pos x="connsiteX1" y="connsiteY1"/>
              </a:cxn>
              <a:cxn ang="0">
                <a:pos x="connsiteX2" y="connsiteY2"/>
              </a:cxn>
              <a:cxn ang="0">
                <a:pos x="connsiteX3" y="connsiteY3"/>
              </a:cxn>
            </a:cxnLst>
            <a:rect l="l" t="t" r="r" b="b"/>
            <a:pathLst>
              <a:path w="938696" h="1192696">
                <a:moveTo>
                  <a:pt x="0" y="0"/>
                </a:moveTo>
                <a:lnTo>
                  <a:pt x="739913" y="375479"/>
                </a:lnTo>
                <a:lnTo>
                  <a:pt x="320261" y="695739"/>
                </a:lnTo>
                <a:lnTo>
                  <a:pt x="938696" y="1192696"/>
                </a:lnTo>
              </a:path>
            </a:pathLst>
          </a:custGeom>
          <a:ln>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Segnaposto piè di pagina 44"/>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Segnaposto immagine 6" descr="bus54piu01 copia.jpg"/>
          <p:cNvPicPr>
            <a:picLocks noGrp="1" noChangeAspect="1"/>
          </p:cNvPicPr>
          <p:nvPr>
            <p:ph type="pic" idx="1"/>
          </p:nvPr>
        </p:nvPicPr>
        <p:blipFill>
          <a:blip r:embed="rId3"/>
          <a:stretch>
            <a:fillRect/>
          </a:stretch>
        </p:blipFill>
        <p:spPr>
          <a:xfrm>
            <a:off x="1905000" y="789799"/>
            <a:ext cx="5330402" cy="3553601"/>
          </a:xfrm>
        </p:spPr>
      </p:pic>
      <p:sp>
        <p:nvSpPr>
          <p:cNvPr id="4" name="Titolo 3"/>
          <p:cNvSpPr>
            <a:spLocks noGrp="1"/>
          </p:cNvSpPr>
          <p:nvPr>
            <p:ph type="title"/>
          </p:nvPr>
        </p:nvSpPr>
        <p:spPr>
          <a:xfrm>
            <a:off x="228600" y="4571999"/>
            <a:ext cx="8763000" cy="1345393"/>
          </a:xfrm>
        </p:spPr>
        <p:txBody>
          <a:bodyPr>
            <a:noAutofit/>
          </a:bodyPr>
          <a:lstStyle/>
          <a:p>
            <a:pPr algn="ctr"/>
            <a:r>
              <a:rPr lang="en-GB" sz="2400" dirty="0" smtClean="0"/>
              <a:t>Our contribution in Streaming of multimedia entertainment Contents and info Retrieval within heterogeneous Mobile environments</a:t>
            </a:r>
            <a:endParaRPr lang="en-GB" sz="2400" dirty="0"/>
          </a:p>
        </p:txBody>
      </p:sp>
      <p:sp>
        <p:nvSpPr>
          <p:cNvPr id="6" name="Segnaposto testo 5"/>
          <p:cNvSpPr>
            <a:spLocks noGrp="1"/>
          </p:cNvSpPr>
          <p:nvPr>
            <p:ph type="body" sz="half" idx="2"/>
          </p:nvPr>
        </p:nvSpPr>
        <p:spPr>
          <a:xfrm>
            <a:off x="381000" y="5917393"/>
            <a:ext cx="8454602" cy="559607"/>
          </a:xfrm>
        </p:spPr>
        <p:txBody>
          <a:bodyPr/>
          <a:lstStyle/>
          <a:p>
            <a:pPr algn="ctr"/>
            <a:r>
              <a:rPr lang="it-IT" dirty="0" smtClean="0"/>
              <a:t>Wireless Networks </a:t>
            </a:r>
            <a:r>
              <a:rPr lang="it-IT" dirty="0" err="1" smtClean="0"/>
              <a:t>Lab</a:t>
            </a:r>
            <a:r>
              <a:rPr lang="it-IT" dirty="0" smtClean="0"/>
              <a:t> @ ISTI CNR</a:t>
            </a:r>
            <a:endParaRPr lang="it-IT" dirty="0"/>
          </a:p>
        </p:txBody>
      </p:sp>
      <p:sp>
        <p:nvSpPr>
          <p:cNvPr id="5" name="Segnaposto piè di pagina 4"/>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en-GB" dirty="0" smtClean="0"/>
              <a:t>OUTLINE</a:t>
            </a:r>
            <a:endParaRPr lang="en-GB" dirty="0"/>
          </a:p>
        </p:txBody>
      </p:sp>
      <p:sp>
        <p:nvSpPr>
          <p:cNvPr id="9" name="Segnaposto testo verticale 8"/>
          <p:cNvSpPr>
            <a:spLocks noGrp="1"/>
          </p:cNvSpPr>
          <p:nvPr>
            <p:ph type="body" orient="vert" idx="1"/>
          </p:nvPr>
        </p:nvSpPr>
        <p:spPr>
          <a:xfrm>
            <a:off x="304800" y="1371600"/>
            <a:ext cx="8686800" cy="4525963"/>
          </a:xfrm>
        </p:spPr>
        <p:txBody>
          <a:bodyPr vert="horz">
            <a:normAutofit fontScale="92500" lnSpcReduction="10000"/>
          </a:bodyPr>
          <a:lstStyle/>
          <a:p>
            <a:r>
              <a:rPr lang="en-GB" dirty="0" smtClean="0"/>
              <a:t>System Description</a:t>
            </a:r>
          </a:p>
          <a:p>
            <a:r>
              <a:rPr lang="en-GB" dirty="0" smtClean="0"/>
              <a:t>Channel Model</a:t>
            </a:r>
          </a:p>
          <a:p>
            <a:r>
              <a:rPr lang="en-GB" dirty="0" smtClean="0"/>
              <a:t>Technical solutions</a:t>
            </a:r>
          </a:p>
          <a:p>
            <a:pPr lvl="1"/>
            <a:r>
              <a:rPr lang="en-GB" dirty="0" smtClean="0"/>
              <a:t>Error recovery:</a:t>
            </a:r>
          </a:p>
          <a:p>
            <a:pPr lvl="2"/>
            <a:r>
              <a:rPr lang="en-GB" dirty="0" smtClean="0"/>
              <a:t>Upper Layer Forward Error Correction</a:t>
            </a:r>
          </a:p>
          <a:p>
            <a:pPr lvl="2"/>
            <a:r>
              <a:rPr lang="en-GB" dirty="0" smtClean="0"/>
              <a:t>Interleaving</a:t>
            </a:r>
          </a:p>
          <a:p>
            <a:pPr lvl="1"/>
            <a:r>
              <a:rPr lang="en-GB" dirty="0" smtClean="0"/>
              <a:t>Delay adaptation &amp; Bandwidth saving:</a:t>
            </a:r>
          </a:p>
          <a:p>
            <a:pPr lvl="2"/>
            <a:r>
              <a:rPr lang="en-GB" dirty="0" smtClean="0"/>
              <a:t>Smart Buffering (by GPS route prevision)</a:t>
            </a:r>
          </a:p>
          <a:p>
            <a:pPr lvl="2"/>
            <a:r>
              <a:rPr lang="en-GB" dirty="0" smtClean="0"/>
              <a:t>Optimized Packet Scheduling</a:t>
            </a:r>
          </a:p>
          <a:p>
            <a:r>
              <a:rPr lang="en-GB" dirty="0" smtClean="0"/>
              <a:t>Security</a:t>
            </a:r>
          </a:p>
          <a:p>
            <a:endParaRPr lang="en-GB" dirty="0"/>
          </a:p>
        </p:txBody>
      </p:sp>
      <p:sp>
        <p:nvSpPr>
          <p:cNvPr id="4" name="Segnaposto piè di pagina 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88"/>
          <p:cNvGrpSpPr/>
          <p:nvPr/>
        </p:nvGrpSpPr>
        <p:grpSpPr>
          <a:xfrm>
            <a:off x="914400" y="2256725"/>
            <a:ext cx="8229600" cy="4042957"/>
            <a:chOff x="914400" y="2256723"/>
            <a:chExt cx="8229600" cy="4042957"/>
          </a:xfrm>
        </p:grpSpPr>
        <p:grpSp>
          <p:nvGrpSpPr>
            <p:cNvPr id="3" name="Gruppo 77"/>
            <p:cNvGrpSpPr/>
            <p:nvPr/>
          </p:nvGrpSpPr>
          <p:grpSpPr>
            <a:xfrm>
              <a:off x="914400" y="2256723"/>
              <a:ext cx="8229600" cy="4042957"/>
              <a:chOff x="914400" y="2256723"/>
              <a:chExt cx="8229600" cy="4042957"/>
            </a:xfrm>
          </p:grpSpPr>
          <p:sp>
            <p:nvSpPr>
              <p:cNvPr id="35" name="Nuvola 34"/>
              <p:cNvSpPr/>
              <p:nvPr/>
            </p:nvSpPr>
            <p:spPr>
              <a:xfrm>
                <a:off x="914400" y="4876800"/>
                <a:ext cx="2895600" cy="142288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Nuvola 33"/>
              <p:cNvSpPr/>
              <p:nvPr/>
            </p:nvSpPr>
            <p:spPr>
              <a:xfrm>
                <a:off x="4953000" y="4699480"/>
                <a:ext cx="2895600" cy="142288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uvola 29"/>
              <p:cNvSpPr/>
              <p:nvPr/>
            </p:nvSpPr>
            <p:spPr>
              <a:xfrm>
                <a:off x="6248400" y="2256723"/>
                <a:ext cx="2895600" cy="142288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9" name="CasellaDiTesto 78"/>
            <p:cNvSpPr txBox="1"/>
            <p:nvPr/>
          </p:nvSpPr>
          <p:spPr>
            <a:xfrm>
              <a:off x="1552735" y="5599619"/>
              <a:ext cx="1569660" cy="369332"/>
            </a:xfrm>
            <a:prstGeom prst="rect">
              <a:avLst/>
            </a:prstGeom>
            <a:noFill/>
          </p:spPr>
          <p:txBody>
            <a:bodyPr wrap="none" rtlCol="0">
              <a:spAutoFit/>
            </a:bodyPr>
            <a:lstStyle/>
            <a:p>
              <a:r>
                <a:rPr lang="en-GB" dirty="0" smtClean="0"/>
                <a:t>Local </a:t>
              </a:r>
              <a:r>
                <a:rPr lang="en-GB" dirty="0" err="1" smtClean="0"/>
                <a:t>WiFi</a:t>
              </a:r>
              <a:r>
                <a:rPr lang="en-GB" dirty="0" smtClean="0"/>
                <a:t> Net</a:t>
              </a:r>
              <a:endParaRPr lang="en-GB" dirty="0"/>
            </a:p>
          </p:txBody>
        </p:sp>
        <p:sp>
          <p:nvSpPr>
            <p:cNvPr id="80" name="CasellaDiTesto 79"/>
            <p:cNvSpPr txBox="1"/>
            <p:nvPr/>
          </p:nvSpPr>
          <p:spPr>
            <a:xfrm>
              <a:off x="5850297" y="5498068"/>
              <a:ext cx="1569660" cy="369332"/>
            </a:xfrm>
            <a:prstGeom prst="rect">
              <a:avLst/>
            </a:prstGeom>
            <a:noFill/>
          </p:spPr>
          <p:txBody>
            <a:bodyPr wrap="none" rtlCol="0">
              <a:spAutoFit/>
            </a:bodyPr>
            <a:lstStyle/>
            <a:p>
              <a:r>
                <a:rPr lang="en-GB" dirty="0" smtClean="0"/>
                <a:t>Local </a:t>
              </a:r>
              <a:r>
                <a:rPr lang="en-GB" dirty="0" err="1" smtClean="0"/>
                <a:t>WiFi</a:t>
              </a:r>
              <a:r>
                <a:rPr lang="en-GB" dirty="0" smtClean="0"/>
                <a:t> Net</a:t>
              </a:r>
              <a:endParaRPr lang="en-GB" dirty="0"/>
            </a:p>
          </p:txBody>
        </p:sp>
        <p:sp>
          <p:nvSpPr>
            <p:cNvPr id="81" name="CasellaDiTesto 80"/>
            <p:cNvSpPr txBox="1"/>
            <p:nvPr/>
          </p:nvSpPr>
          <p:spPr>
            <a:xfrm>
              <a:off x="7467599" y="2789340"/>
              <a:ext cx="1569660" cy="369332"/>
            </a:xfrm>
            <a:prstGeom prst="rect">
              <a:avLst/>
            </a:prstGeom>
            <a:noFill/>
          </p:spPr>
          <p:txBody>
            <a:bodyPr wrap="none" rtlCol="0">
              <a:spAutoFit/>
            </a:bodyPr>
            <a:lstStyle/>
            <a:p>
              <a:r>
                <a:rPr lang="en-GB" dirty="0" smtClean="0"/>
                <a:t>Local </a:t>
              </a:r>
              <a:r>
                <a:rPr lang="en-GB" dirty="0" err="1" smtClean="0"/>
                <a:t>WiFi</a:t>
              </a:r>
              <a:r>
                <a:rPr lang="en-GB" dirty="0" smtClean="0"/>
                <a:t> Net</a:t>
              </a:r>
              <a:endParaRPr lang="en-GB" dirty="0"/>
            </a:p>
          </p:txBody>
        </p:sp>
      </p:grpSp>
      <p:sp>
        <p:nvSpPr>
          <p:cNvPr id="4" name="Titolo 3"/>
          <p:cNvSpPr>
            <a:spLocks noGrp="1"/>
          </p:cNvSpPr>
          <p:nvPr>
            <p:ph type="title"/>
          </p:nvPr>
        </p:nvSpPr>
        <p:spPr/>
        <p:txBody>
          <a:bodyPr/>
          <a:lstStyle/>
          <a:p>
            <a:r>
              <a:rPr lang="en-GB" dirty="0" smtClean="0"/>
              <a:t>  Network overlay</a:t>
            </a:r>
            <a:endParaRPr lang="en-GB" dirty="0"/>
          </a:p>
        </p:txBody>
      </p:sp>
      <p:pic>
        <p:nvPicPr>
          <p:cNvPr id="11" name="Segnaposto contenuto 10" descr="bus.png"/>
          <p:cNvPicPr>
            <a:picLocks noGrp="1" noChangeAspect="1"/>
          </p:cNvPicPr>
          <p:nvPr>
            <p:ph idx="1"/>
          </p:nvPr>
        </p:nvPicPr>
        <p:blipFill>
          <a:blip r:embed="rId2"/>
          <a:srcRect l="-13978" r="-13978"/>
          <a:stretch>
            <a:fillRect/>
          </a:stretch>
        </p:blipFill>
        <p:spPr>
          <a:xfrm>
            <a:off x="0" y="4267200"/>
            <a:ext cx="2730971" cy="1422880"/>
          </a:xfrm>
          <a:effectLst>
            <a:softEdge rad="63500"/>
          </a:effectLst>
        </p:spPr>
      </p:pic>
      <p:pic>
        <p:nvPicPr>
          <p:cNvPr id="24" name="Segnaposto contenuto 10" descr="bus.png"/>
          <p:cNvPicPr>
            <a:picLocks noChangeAspect="1"/>
          </p:cNvPicPr>
          <p:nvPr/>
        </p:nvPicPr>
        <p:blipFill>
          <a:blip r:embed="rId2"/>
          <a:srcRect l="-13978" r="-13978"/>
          <a:stretch>
            <a:fillRect/>
          </a:stretch>
        </p:blipFill>
        <p:spPr>
          <a:xfrm>
            <a:off x="5117629" y="1701320"/>
            <a:ext cx="2730971" cy="1422880"/>
          </a:xfrm>
          <a:prstGeom prst="rect">
            <a:avLst/>
          </a:prstGeom>
          <a:effectLst>
            <a:softEdge rad="63500"/>
          </a:effectLst>
        </p:spPr>
      </p:pic>
      <p:pic>
        <p:nvPicPr>
          <p:cNvPr id="25" name="Segnaposto contenuto 10" descr="bus.png"/>
          <p:cNvPicPr>
            <a:picLocks noChangeAspect="1"/>
          </p:cNvPicPr>
          <p:nvPr/>
        </p:nvPicPr>
        <p:blipFill>
          <a:blip r:embed="rId2"/>
          <a:srcRect l="-13978" r="-13978"/>
          <a:stretch>
            <a:fillRect/>
          </a:stretch>
        </p:blipFill>
        <p:spPr>
          <a:xfrm>
            <a:off x="3962400" y="4393960"/>
            <a:ext cx="2730971" cy="1422880"/>
          </a:xfrm>
          <a:prstGeom prst="rect">
            <a:avLst/>
          </a:prstGeom>
          <a:effectLst>
            <a:softEdge rad="63500"/>
          </a:effectLst>
        </p:spPr>
      </p:pic>
      <p:grpSp>
        <p:nvGrpSpPr>
          <p:cNvPr id="5" name="Gruppo 41"/>
          <p:cNvGrpSpPr/>
          <p:nvPr/>
        </p:nvGrpSpPr>
        <p:grpSpPr>
          <a:xfrm>
            <a:off x="1552735" y="990600"/>
            <a:ext cx="2696315" cy="2441836"/>
            <a:chOff x="1552735" y="990600"/>
            <a:chExt cx="2696315" cy="2441836"/>
          </a:xfrm>
        </p:grpSpPr>
        <p:sp>
          <p:nvSpPr>
            <p:cNvPr id="49" name="Freccia destra con strisce 48"/>
            <p:cNvSpPr/>
            <p:nvPr/>
          </p:nvSpPr>
          <p:spPr>
            <a:xfrm rot="6184593">
              <a:off x="1455516" y="2808107"/>
              <a:ext cx="969441"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Immagine 15" descr="satellite.jpg"/>
            <p:cNvPicPr>
              <a:picLocks noChangeAspect="1"/>
            </p:cNvPicPr>
            <p:nvPr/>
          </p:nvPicPr>
          <p:blipFill>
            <a:blip r:embed="rId3">
              <a:clrChange>
                <a:clrFrom>
                  <a:srgbClr val="FFFFFF"/>
                </a:clrFrom>
                <a:clrTo>
                  <a:srgbClr val="FFFFFF">
                    <a:alpha val="0"/>
                  </a:srgbClr>
                </a:clrTo>
              </a:clrChange>
            </a:blip>
            <a:stretch>
              <a:fillRect/>
            </a:stretch>
          </p:blipFill>
          <p:spPr>
            <a:xfrm>
              <a:off x="1552735" y="990600"/>
              <a:ext cx="1723865" cy="1668093"/>
            </a:xfrm>
            <a:prstGeom prst="rect">
              <a:avLst/>
            </a:prstGeom>
          </p:spPr>
        </p:pic>
        <p:sp>
          <p:nvSpPr>
            <p:cNvPr id="39" name="Freccia destra con strisce 38"/>
            <p:cNvSpPr/>
            <p:nvPr/>
          </p:nvSpPr>
          <p:spPr>
            <a:xfrm rot="159860">
              <a:off x="3193987" y="1953136"/>
              <a:ext cx="1055063"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CasellaDiTesto 40"/>
            <p:cNvSpPr txBox="1"/>
            <p:nvPr/>
          </p:nvSpPr>
          <p:spPr>
            <a:xfrm>
              <a:off x="2392740" y="1331988"/>
              <a:ext cx="1569660" cy="369332"/>
            </a:xfrm>
            <a:prstGeom prst="rect">
              <a:avLst/>
            </a:prstGeom>
            <a:noFill/>
          </p:spPr>
          <p:txBody>
            <a:bodyPr wrap="none" rtlCol="0">
              <a:spAutoFit/>
            </a:bodyPr>
            <a:lstStyle/>
            <a:p>
              <a:r>
                <a:rPr lang="en-GB" dirty="0" smtClean="0"/>
                <a:t>Broadcast Net</a:t>
              </a:r>
              <a:endParaRPr lang="en-GB" dirty="0"/>
            </a:p>
          </p:txBody>
        </p:sp>
      </p:grpSp>
      <p:grpSp>
        <p:nvGrpSpPr>
          <p:cNvPr id="6" name="Gruppo 76"/>
          <p:cNvGrpSpPr/>
          <p:nvPr/>
        </p:nvGrpSpPr>
        <p:grpSpPr>
          <a:xfrm>
            <a:off x="581043" y="2021149"/>
            <a:ext cx="8562957" cy="4532051"/>
            <a:chOff x="533400" y="2021149"/>
            <a:chExt cx="8562957" cy="4532051"/>
          </a:xfrm>
        </p:grpSpPr>
        <p:sp>
          <p:nvSpPr>
            <p:cNvPr id="43" name="Nuvola 42"/>
            <p:cNvSpPr/>
            <p:nvPr/>
          </p:nvSpPr>
          <p:spPr>
            <a:xfrm>
              <a:off x="533400" y="5917960"/>
              <a:ext cx="1034190"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sp>
          <p:nvSpPr>
            <p:cNvPr id="45" name="Nuvola 44"/>
            <p:cNvSpPr/>
            <p:nvPr/>
          </p:nvSpPr>
          <p:spPr>
            <a:xfrm>
              <a:off x="7419956" y="3429000"/>
              <a:ext cx="1038243"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sp>
          <p:nvSpPr>
            <p:cNvPr id="47" name="Nuvola 46"/>
            <p:cNvSpPr/>
            <p:nvPr/>
          </p:nvSpPr>
          <p:spPr>
            <a:xfrm>
              <a:off x="5573835" y="5898864"/>
              <a:ext cx="1119535"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sp>
          <p:nvSpPr>
            <p:cNvPr id="56" name="Nuvola 55"/>
            <p:cNvSpPr/>
            <p:nvPr/>
          </p:nvSpPr>
          <p:spPr>
            <a:xfrm>
              <a:off x="7212865" y="4800600"/>
              <a:ext cx="1045292"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sp>
          <p:nvSpPr>
            <p:cNvPr id="57" name="Nuvola 56"/>
            <p:cNvSpPr/>
            <p:nvPr/>
          </p:nvSpPr>
          <p:spPr>
            <a:xfrm>
              <a:off x="3171664" y="5130320"/>
              <a:ext cx="1083306"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sp>
          <p:nvSpPr>
            <p:cNvPr id="58" name="Nuvola 57"/>
            <p:cNvSpPr/>
            <p:nvPr/>
          </p:nvSpPr>
          <p:spPr>
            <a:xfrm>
              <a:off x="8077200" y="2021149"/>
              <a:ext cx="1019157" cy="6352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WSN</a:t>
              </a:r>
              <a:endParaRPr lang="en-GB" dirty="0"/>
            </a:p>
          </p:txBody>
        </p:sp>
        <p:cxnSp>
          <p:nvCxnSpPr>
            <p:cNvPr id="60" name="Connettore 2 59"/>
            <p:cNvCxnSpPr>
              <a:stCxn id="43" idx="3"/>
            </p:cNvCxnSpPr>
            <p:nvPr/>
          </p:nvCxnSpPr>
          <p:spPr>
            <a:xfrm rot="5400000" flipH="1" flipV="1">
              <a:off x="957878" y="5540559"/>
              <a:ext cx="506339" cy="321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Connettore 2 63"/>
            <p:cNvCxnSpPr>
              <a:stCxn id="57" idx="2"/>
            </p:cNvCxnSpPr>
            <p:nvPr/>
          </p:nvCxnSpPr>
          <p:spPr>
            <a:xfrm rot="10800000">
              <a:off x="2359342" y="5130320"/>
              <a:ext cx="815682" cy="3176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Connettore 2 65"/>
            <p:cNvCxnSpPr/>
            <p:nvPr/>
          </p:nvCxnSpPr>
          <p:spPr>
            <a:xfrm rot="16200000" flipV="1">
              <a:off x="5432735" y="5624549"/>
              <a:ext cx="354660" cy="3048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0" name="Connettore 2 69"/>
            <p:cNvCxnSpPr/>
            <p:nvPr/>
          </p:nvCxnSpPr>
          <p:spPr>
            <a:xfrm rot="10800000">
              <a:off x="6295865" y="5130320"/>
              <a:ext cx="917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2" name="Connettore 2 71"/>
            <p:cNvCxnSpPr/>
            <p:nvPr/>
          </p:nvCxnSpPr>
          <p:spPr>
            <a:xfrm rot="16200000" flipV="1">
              <a:off x="7005059" y="2978600"/>
              <a:ext cx="542583"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4" name="Connettore 2 73"/>
            <p:cNvCxnSpPr>
              <a:stCxn id="58" idx="2"/>
            </p:cNvCxnSpPr>
            <p:nvPr/>
          </p:nvCxnSpPr>
          <p:spPr>
            <a:xfrm rot="10800000" flipV="1">
              <a:off x="7419957" y="2338769"/>
              <a:ext cx="660404" cy="1816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 name="Gruppo 96"/>
          <p:cNvGrpSpPr/>
          <p:nvPr/>
        </p:nvGrpSpPr>
        <p:grpSpPr>
          <a:xfrm>
            <a:off x="1221052" y="2110634"/>
            <a:ext cx="5386365" cy="3055512"/>
            <a:chOff x="1221052" y="2110634"/>
            <a:chExt cx="5386365" cy="3055512"/>
          </a:xfrm>
        </p:grpSpPr>
        <p:sp>
          <p:nvSpPr>
            <p:cNvPr id="94" name="Nuvola 93"/>
            <p:cNvSpPr/>
            <p:nvPr/>
          </p:nvSpPr>
          <p:spPr>
            <a:xfrm rot="19861841">
              <a:off x="1221052" y="2110634"/>
              <a:ext cx="5386365" cy="3055512"/>
            </a:xfrm>
            <a:prstGeom prst="cloud">
              <a:avLst/>
            </a:prstGeom>
            <a:solidFill>
              <a:srgbClr val="3366FF">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WIMAX Access Net (To Internet)</a:t>
              </a:r>
            </a:p>
            <a:p>
              <a:pPr algn="ctr"/>
              <a:endParaRPr lang="en-GB" dirty="0" smtClean="0"/>
            </a:p>
            <a:p>
              <a:pPr algn="ctr"/>
              <a:endParaRPr lang="en-GB" dirty="0" smtClean="0"/>
            </a:p>
            <a:p>
              <a:pPr algn="ctr"/>
              <a:endParaRPr lang="en-GB" dirty="0"/>
            </a:p>
          </p:txBody>
        </p:sp>
        <p:sp>
          <p:nvSpPr>
            <p:cNvPr id="90" name="Freccia bidirezionale orizzontale 89"/>
            <p:cNvSpPr/>
            <p:nvPr/>
          </p:nvSpPr>
          <p:spPr>
            <a:xfrm rot="19860000">
              <a:off x="1949278" y="3413135"/>
              <a:ext cx="3820110" cy="265908"/>
            </a:xfrm>
            <a:prstGeom prst="lef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Freccia bidirezionale orizzontale 90"/>
            <p:cNvSpPr/>
            <p:nvPr/>
          </p:nvSpPr>
          <p:spPr>
            <a:xfrm rot="246398">
              <a:off x="2292989" y="4616798"/>
              <a:ext cx="1972675" cy="265908"/>
            </a:xfrm>
            <a:prstGeom prst="lef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Freccia bidirezionale orizzontale 91"/>
            <p:cNvSpPr/>
            <p:nvPr/>
          </p:nvSpPr>
          <p:spPr>
            <a:xfrm rot="17890695">
              <a:off x="4347662" y="3583023"/>
              <a:ext cx="1972675" cy="265908"/>
            </a:xfrm>
            <a:prstGeom prst="lef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8" name="Segnaposto piè di pagina 37"/>
          <p:cNvSpPr>
            <a:spLocks noGrp="1"/>
          </p:cNvSpPr>
          <p:nvPr>
            <p:ph type="ftr" sz="quarter" idx="11"/>
          </p:nvPr>
        </p:nvSpPr>
        <p:spPr/>
        <p:txBody>
          <a:bodyPr/>
          <a:lstStyle/>
          <a:p>
            <a:r>
              <a:rPr lang="it-IT" smtClean="0"/>
              <a:t>Streaming Day, Parma, September 2, 2008</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animClr>
                                      <p:cBhvr override="childStyle">
                                        <p:cTn dur="1" fill="hold" display="0" masterRel="nextClick" afterEffect="1"/>
                                        <p:tgtEl>
                                          <p:spTgt spid="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nimClr>
                                      <p:cBhvr override="childStyle">
                                        <p:cTn dur="1" fill="hold" display="0" masterRel="nextClick" afterEffect="1"/>
                                        <p:tgtEl>
                                          <p:spTgt spid="6"/>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Services and technologies</a:t>
            </a:r>
            <a:endParaRPr lang="en-GB" dirty="0"/>
          </a:p>
        </p:txBody>
      </p:sp>
      <p:sp>
        <p:nvSpPr>
          <p:cNvPr id="3" name="Segnaposto contenuto 2"/>
          <p:cNvSpPr>
            <a:spLocks noGrp="1"/>
          </p:cNvSpPr>
          <p:nvPr>
            <p:ph idx="1"/>
          </p:nvPr>
        </p:nvSpPr>
        <p:spPr>
          <a:xfrm>
            <a:off x="152400" y="1554162"/>
            <a:ext cx="8839200" cy="4525963"/>
          </a:xfrm>
        </p:spPr>
        <p:txBody>
          <a:bodyPr>
            <a:normAutofit/>
          </a:bodyPr>
          <a:lstStyle/>
          <a:p>
            <a:r>
              <a:rPr lang="en-GB" dirty="0" smtClean="0"/>
              <a:t>Entertainment</a:t>
            </a:r>
          </a:p>
          <a:p>
            <a:pPr lvl="1"/>
            <a:r>
              <a:rPr lang="en-GB" sz="2400" dirty="0" smtClean="0"/>
              <a:t>Positioning &amp; </a:t>
            </a:r>
            <a:r>
              <a:rPr lang="en-GB" sz="2400" dirty="0" err="1" smtClean="0"/>
              <a:t>Geotagging</a:t>
            </a:r>
            <a:r>
              <a:rPr lang="en-GB" sz="2400" dirty="0" smtClean="0"/>
              <a:t> (GPS)</a:t>
            </a:r>
          </a:p>
          <a:p>
            <a:pPr lvl="1"/>
            <a:r>
              <a:rPr lang="en-GB" sz="2400" dirty="0" smtClean="0"/>
              <a:t>Multimedia Broadcasting (DVB-xx)</a:t>
            </a:r>
          </a:p>
          <a:p>
            <a:pPr lvl="1"/>
            <a:r>
              <a:rPr lang="en-GB" sz="2400" dirty="0" err="1" smtClean="0"/>
              <a:t>Podcasting</a:t>
            </a:r>
            <a:r>
              <a:rPr lang="en-GB" sz="2400" dirty="0" smtClean="0"/>
              <a:t> and Sharing (</a:t>
            </a:r>
            <a:r>
              <a:rPr lang="en-GB" sz="2400" dirty="0" err="1" smtClean="0"/>
              <a:t>WiMAX</a:t>
            </a:r>
            <a:r>
              <a:rPr lang="en-GB" sz="2400" dirty="0" smtClean="0"/>
              <a:t>, UMTS, HSPA)</a:t>
            </a:r>
          </a:p>
          <a:p>
            <a:r>
              <a:rPr lang="en-GB" dirty="0" smtClean="0"/>
              <a:t>Data Retrieving </a:t>
            </a:r>
            <a:r>
              <a:rPr lang="en-GB" sz="2400" dirty="0" smtClean="0"/>
              <a:t>(</a:t>
            </a:r>
            <a:r>
              <a:rPr lang="en-GB" sz="2400" dirty="0" err="1" smtClean="0"/>
              <a:t>Zigbee</a:t>
            </a:r>
            <a:r>
              <a:rPr lang="en-GB" sz="2400" dirty="0" smtClean="0"/>
              <a:t> - 802.15.4)</a:t>
            </a:r>
          </a:p>
          <a:p>
            <a:pPr lvl="1"/>
            <a:r>
              <a:rPr lang="en-GB" sz="2400" dirty="0" smtClean="0"/>
              <a:t>Monitoring &amp; Surveillance</a:t>
            </a:r>
          </a:p>
          <a:p>
            <a:pPr lvl="1"/>
            <a:r>
              <a:rPr lang="en-GB" sz="2400" dirty="0" smtClean="0"/>
              <a:t>Pollution</a:t>
            </a:r>
          </a:p>
          <a:p>
            <a:pPr lvl="1"/>
            <a:r>
              <a:rPr lang="en-GB" sz="2400" dirty="0" smtClean="0"/>
              <a:t>Traffic jam</a:t>
            </a:r>
            <a:endParaRPr lang="en-GB" sz="2400" dirty="0"/>
          </a:p>
        </p:txBody>
      </p:sp>
      <p:sp>
        <p:nvSpPr>
          <p:cNvPr id="4" name="Segnaposto piè di pagina 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Immagine 15" descr="satellite.jpg"/>
          <p:cNvPicPr>
            <a:picLocks noChangeAspect="1"/>
          </p:cNvPicPr>
          <p:nvPr/>
        </p:nvPicPr>
        <p:blipFill>
          <a:blip r:embed="rId2">
            <a:clrChange>
              <a:clrFrom>
                <a:srgbClr val="FFFFFF"/>
              </a:clrFrom>
              <a:clrTo>
                <a:srgbClr val="FFFFFF">
                  <a:alpha val="0"/>
                </a:srgbClr>
              </a:clrTo>
            </a:clrChange>
          </a:blip>
          <a:stretch>
            <a:fillRect/>
          </a:stretch>
        </p:blipFill>
        <p:spPr>
          <a:xfrm>
            <a:off x="0" y="617907"/>
            <a:ext cx="1723865" cy="1668093"/>
          </a:xfrm>
          <a:prstGeom prst="rect">
            <a:avLst/>
          </a:prstGeom>
        </p:spPr>
      </p:pic>
      <p:pic>
        <p:nvPicPr>
          <p:cNvPr id="22" name="Immagine 21" descr="picadilly-circus.jpg"/>
          <p:cNvPicPr>
            <a:picLocks noChangeAspect="1"/>
          </p:cNvPicPr>
          <p:nvPr/>
        </p:nvPicPr>
        <p:blipFill>
          <a:blip r:embed="rId3"/>
          <a:stretch>
            <a:fillRect/>
          </a:stretch>
        </p:blipFill>
        <p:spPr>
          <a:xfrm>
            <a:off x="3867962" y="1308100"/>
            <a:ext cx="5276038" cy="3949700"/>
          </a:xfrm>
          <a:prstGeom prst="rect">
            <a:avLst/>
          </a:prstGeom>
          <a:ln>
            <a:noFill/>
          </a:ln>
          <a:effectLst>
            <a:softEdge rad="317500"/>
          </a:effectLst>
        </p:spPr>
      </p:pic>
      <p:sp>
        <p:nvSpPr>
          <p:cNvPr id="4" name="Titolo 3"/>
          <p:cNvSpPr>
            <a:spLocks noGrp="1"/>
          </p:cNvSpPr>
          <p:nvPr>
            <p:ph type="title"/>
          </p:nvPr>
        </p:nvSpPr>
        <p:spPr/>
        <p:txBody>
          <a:bodyPr/>
          <a:lstStyle/>
          <a:p>
            <a:r>
              <a:rPr lang="en-GB" dirty="0" smtClean="0"/>
              <a:t>  Scenario</a:t>
            </a:r>
            <a:endParaRPr lang="en-GB" dirty="0"/>
          </a:p>
        </p:txBody>
      </p:sp>
      <p:pic>
        <p:nvPicPr>
          <p:cNvPr id="13" name="Segnaposto contenuto 10" descr="bus.png"/>
          <p:cNvPicPr>
            <a:picLocks noChangeAspect="1"/>
          </p:cNvPicPr>
          <p:nvPr/>
        </p:nvPicPr>
        <p:blipFill>
          <a:blip r:embed="rId4"/>
          <a:srcRect l="-13978" r="-13978"/>
          <a:stretch>
            <a:fillRect/>
          </a:stretch>
        </p:blipFill>
        <p:spPr>
          <a:xfrm>
            <a:off x="2238781" y="3268293"/>
            <a:ext cx="4648200" cy="2421787"/>
          </a:xfrm>
          <a:prstGeom prst="rect">
            <a:avLst/>
          </a:prstGeom>
          <a:effectLst>
            <a:softEdge rad="63500"/>
          </a:effectLst>
        </p:spPr>
      </p:pic>
      <p:pic>
        <p:nvPicPr>
          <p:cNvPr id="11" name="Segnaposto contenuto 10" descr="bus.png"/>
          <p:cNvPicPr>
            <a:picLocks noGrp="1" noChangeAspect="1"/>
          </p:cNvPicPr>
          <p:nvPr>
            <p:ph idx="1"/>
          </p:nvPr>
        </p:nvPicPr>
        <p:blipFill>
          <a:blip r:embed="rId4"/>
          <a:srcRect l="-13978" r="-13978"/>
          <a:stretch>
            <a:fillRect/>
          </a:stretch>
        </p:blipFill>
        <p:spPr>
          <a:xfrm>
            <a:off x="1019581" y="3954093"/>
            <a:ext cx="4648200" cy="2421787"/>
          </a:xfrm>
          <a:effectLst>
            <a:softEdge rad="63500"/>
          </a:effectLst>
        </p:spPr>
      </p:pic>
      <p:pic>
        <p:nvPicPr>
          <p:cNvPr id="12" name="Segnaposto contenuto 10" descr="bus.png"/>
          <p:cNvPicPr>
            <a:picLocks noChangeAspect="1"/>
          </p:cNvPicPr>
          <p:nvPr/>
        </p:nvPicPr>
        <p:blipFill>
          <a:blip r:embed="rId4"/>
          <a:srcRect l="-13978" r="-13978"/>
          <a:stretch>
            <a:fillRect/>
          </a:stretch>
        </p:blipFill>
        <p:spPr>
          <a:xfrm>
            <a:off x="-275819" y="4792293"/>
            <a:ext cx="4648200" cy="2421787"/>
          </a:xfrm>
          <a:prstGeom prst="rect">
            <a:avLst/>
          </a:prstGeom>
          <a:ln>
            <a:noFill/>
          </a:ln>
          <a:effectLst>
            <a:softEdge rad="63500"/>
          </a:effectLst>
        </p:spPr>
      </p:pic>
      <p:pic>
        <p:nvPicPr>
          <p:cNvPr id="26" name="Immagine 25" descr="surveillance-camera-1b.png"/>
          <p:cNvPicPr>
            <a:picLocks noChangeAspect="1"/>
          </p:cNvPicPr>
          <p:nvPr/>
        </p:nvPicPr>
        <p:blipFill>
          <a:blip r:embed="rId5"/>
          <a:stretch>
            <a:fillRect/>
          </a:stretch>
        </p:blipFill>
        <p:spPr>
          <a:xfrm>
            <a:off x="2824047" y="2209800"/>
            <a:ext cx="1138353" cy="777874"/>
          </a:xfrm>
          <a:prstGeom prst="rect">
            <a:avLst/>
          </a:prstGeom>
          <a:ln>
            <a:noFill/>
          </a:ln>
          <a:effectLst>
            <a:softEdge rad="25400"/>
          </a:effectLst>
        </p:spPr>
      </p:pic>
      <p:pic>
        <p:nvPicPr>
          <p:cNvPr id="27" name="Immagine 26" descr="ipodtouch.png"/>
          <p:cNvPicPr>
            <a:picLocks noChangeAspect="1"/>
          </p:cNvPicPr>
          <p:nvPr/>
        </p:nvPicPr>
        <p:blipFill>
          <a:blip r:embed="rId6"/>
          <a:stretch>
            <a:fillRect/>
          </a:stretch>
        </p:blipFill>
        <p:spPr>
          <a:xfrm>
            <a:off x="-76200" y="3429000"/>
            <a:ext cx="1980274" cy="1447800"/>
          </a:xfrm>
          <a:prstGeom prst="rect">
            <a:avLst/>
          </a:prstGeom>
          <a:ln>
            <a:noFill/>
          </a:ln>
          <a:effectLst>
            <a:softEdge rad="25400"/>
          </a:effectLst>
        </p:spPr>
      </p:pic>
      <p:sp>
        <p:nvSpPr>
          <p:cNvPr id="28" name="CasellaDiTesto 27"/>
          <p:cNvSpPr txBox="1"/>
          <p:nvPr/>
        </p:nvSpPr>
        <p:spPr>
          <a:xfrm>
            <a:off x="0" y="4535269"/>
            <a:ext cx="1582509" cy="646331"/>
          </a:xfrm>
          <a:prstGeom prst="rect">
            <a:avLst/>
          </a:prstGeom>
          <a:noFill/>
        </p:spPr>
        <p:txBody>
          <a:bodyPr wrap="none" rtlCol="0">
            <a:spAutoFit/>
          </a:bodyPr>
          <a:lstStyle/>
          <a:p>
            <a:pPr algn="ctr"/>
            <a:r>
              <a:rPr lang="en-GB" dirty="0" smtClean="0"/>
              <a:t>On Board </a:t>
            </a:r>
            <a:br>
              <a:rPr lang="en-GB" dirty="0" smtClean="0"/>
            </a:br>
            <a:r>
              <a:rPr lang="en-GB" dirty="0" smtClean="0"/>
              <a:t>Entertainment</a:t>
            </a:r>
            <a:endParaRPr lang="en-GB" dirty="0"/>
          </a:p>
        </p:txBody>
      </p:sp>
      <p:sp>
        <p:nvSpPr>
          <p:cNvPr id="48" name="Freccia destra con strisce 47"/>
          <p:cNvSpPr/>
          <p:nvPr/>
        </p:nvSpPr>
        <p:spPr>
          <a:xfrm rot="2631627">
            <a:off x="565071" y="2941512"/>
            <a:ext cx="2337681"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 name="Immagine 30" descr="htc-touch-diamond-lg.jpg"/>
          <p:cNvPicPr>
            <a:picLocks noChangeAspect="1"/>
          </p:cNvPicPr>
          <p:nvPr/>
        </p:nvPicPr>
        <p:blipFill>
          <a:blip r:embed="rId7">
            <a:clrChange>
              <a:clrFrom>
                <a:srgbClr val="FFFFFF"/>
              </a:clrFrom>
              <a:clrTo>
                <a:srgbClr val="FFFFFF">
                  <a:alpha val="0"/>
                </a:srgbClr>
              </a:clrTo>
            </a:clrChange>
          </a:blip>
          <a:stretch>
            <a:fillRect/>
          </a:stretch>
        </p:blipFill>
        <p:spPr>
          <a:xfrm>
            <a:off x="7239000" y="4036608"/>
            <a:ext cx="1095014" cy="1653472"/>
          </a:xfrm>
          <a:prstGeom prst="rect">
            <a:avLst/>
          </a:prstGeom>
          <a:ln>
            <a:noFill/>
          </a:ln>
          <a:effectLst/>
        </p:spPr>
      </p:pic>
      <p:sp>
        <p:nvSpPr>
          <p:cNvPr id="32" name="CasellaDiTesto 31"/>
          <p:cNvSpPr txBox="1"/>
          <p:nvPr/>
        </p:nvSpPr>
        <p:spPr>
          <a:xfrm>
            <a:off x="7100262" y="6107668"/>
            <a:ext cx="1891338" cy="369332"/>
          </a:xfrm>
          <a:prstGeom prst="rect">
            <a:avLst/>
          </a:prstGeom>
          <a:noFill/>
        </p:spPr>
        <p:txBody>
          <a:bodyPr wrap="none" rtlCol="0">
            <a:spAutoFit/>
          </a:bodyPr>
          <a:lstStyle/>
          <a:p>
            <a:pPr algn="ctr"/>
            <a:r>
              <a:rPr lang="en-GB" dirty="0" smtClean="0"/>
              <a:t>Neighbouring Adv</a:t>
            </a:r>
            <a:endParaRPr lang="en-GB" dirty="0"/>
          </a:p>
        </p:txBody>
      </p:sp>
      <p:sp>
        <p:nvSpPr>
          <p:cNvPr id="33" name="CasellaDiTesto 32"/>
          <p:cNvSpPr txBox="1"/>
          <p:nvPr/>
        </p:nvSpPr>
        <p:spPr>
          <a:xfrm>
            <a:off x="2717247" y="2895600"/>
            <a:ext cx="1245153" cy="830997"/>
          </a:xfrm>
          <a:prstGeom prst="rect">
            <a:avLst/>
          </a:prstGeom>
          <a:noFill/>
        </p:spPr>
        <p:txBody>
          <a:bodyPr wrap="none" rtlCol="0">
            <a:spAutoFit/>
          </a:bodyPr>
          <a:lstStyle/>
          <a:p>
            <a:pPr algn="ctr"/>
            <a:r>
              <a:rPr lang="en-GB" sz="1600" dirty="0" smtClean="0"/>
              <a:t>Surveillance</a:t>
            </a:r>
          </a:p>
          <a:p>
            <a:pPr algn="ctr"/>
            <a:r>
              <a:rPr lang="en-GB" sz="1600" dirty="0" smtClean="0"/>
              <a:t>&amp;</a:t>
            </a:r>
          </a:p>
          <a:p>
            <a:pPr algn="ctr"/>
            <a:r>
              <a:rPr lang="en-GB" sz="1600" dirty="0" smtClean="0"/>
              <a:t>Monitoring</a:t>
            </a:r>
            <a:endParaRPr lang="en-GB" sz="1600" dirty="0"/>
          </a:p>
        </p:txBody>
      </p:sp>
      <p:sp>
        <p:nvSpPr>
          <p:cNvPr id="46" name="CasellaDiTesto 45"/>
          <p:cNvSpPr txBox="1"/>
          <p:nvPr/>
        </p:nvSpPr>
        <p:spPr>
          <a:xfrm rot="20689212">
            <a:off x="3676993" y="5900979"/>
            <a:ext cx="1660055" cy="369332"/>
          </a:xfrm>
          <a:prstGeom prst="rect">
            <a:avLst/>
          </a:prstGeom>
          <a:noFill/>
        </p:spPr>
        <p:txBody>
          <a:bodyPr wrap="none" rtlCol="0">
            <a:spAutoFit/>
          </a:bodyPr>
          <a:lstStyle/>
          <a:p>
            <a:pPr algn="ctr"/>
            <a:r>
              <a:rPr lang="en-GB" dirty="0" smtClean="0"/>
              <a:t>Fleet of busses</a:t>
            </a:r>
            <a:endParaRPr lang="en-GB" dirty="0"/>
          </a:p>
        </p:txBody>
      </p:sp>
      <p:sp>
        <p:nvSpPr>
          <p:cNvPr id="29" name="CasellaDiTesto 28"/>
          <p:cNvSpPr txBox="1"/>
          <p:nvPr/>
        </p:nvSpPr>
        <p:spPr>
          <a:xfrm rot="2703970">
            <a:off x="944417" y="2613232"/>
            <a:ext cx="1723549" cy="369332"/>
          </a:xfrm>
          <a:prstGeom prst="rect">
            <a:avLst/>
          </a:prstGeom>
          <a:noFill/>
        </p:spPr>
        <p:txBody>
          <a:bodyPr wrap="none" rtlCol="0">
            <a:spAutoFit/>
          </a:bodyPr>
          <a:lstStyle/>
          <a:p>
            <a:pPr algn="ctr"/>
            <a:r>
              <a:rPr lang="en-GB" b="1" dirty="0" smtClean="0"/>
              <a:t>GPS positioning  </a:t>
            </a:r>
          </a:p>
        </p:txBody>
      </p:sp>
      <p:sp>
        <p:nvSpPr>
          <p:cNvPr id="49" name="Freccia destra con strisce 48"/>
          <p:cNvSpPr/>
          <p:nvPr/>
        </p:nvSpPr>
        <p:spPr>
          <a:xfrm rot="5400000">
            <a:off x="16976" y="2803968"/>
            <a:ext cx="1275647"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CasellaDiTesto 49"/>
          <p:cNvSpPr txBox="1"/>
          <p:nvPr/>
        </p:nvSpPr>
        <p:spPr>
          <a:xfrm>
            <a:off x="240189" y="2590800"/>
            <a:ext cx="902811" cy="646331"/>
          </a:xfrm>
          <a:prstGeom prst="rect">
            <a:avLst/>
          </a:prstGeom>
          <a:noFill/>
        </p:spPr>
        <p:txBody>
          <a:bodyPr wrap="none" rtlCol="0">
            <a:spAutoFit/>
          </a:bodyPr>
          <a:lstStyle/>
          <a:p>
            <a:pPr algn="ctr"/>
            <a:r>
              <a:rPr lang="en-GB" dirty="0" smtClean="0"/>
              <a:t>GEO</a:t>
            </a:r>
          </a:p>
          <a:p>
            <a:pPr algn="ctr"/>
            <a:r>
              <a:rPr lang="en-GB" dirty="0" smtClean="0"/>
              <a:t>tagging</a:t>
            </a:r>
          </a:p>
        </p:txBody>
      </p:sp>
      <p:sp>
        <p:nvSpPr>
          <p:cNvPr id="52" name="Freccia destra con strisce 51"/>
          <p:cNvSpPr/>
          <p:nvPr/>
        </p:nvSpPr>
        <p:spPr>
          <a:xfrm rot="20851218">
            <a:off x="5129559" y="5064012"/>
            <a:ext cx="2130002"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Freccia destra con strisce 50"/>
          <p:cNvSpPr/>
          <p:nvPr/>
        </p:nvSpPr>
        <p:spPr>
          <a:xfrm rot="513604">
            <a:off x="5121661" y="5506423"/>
            <a:ext cx="2337681"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3" name="Immagine 52" descr="htc-touch-diamond-lg.jpg"/>
          <p:cNvPicPr>
            <a:picLocks noChangeAspect="1"/>
          </p:cNvPicPr>
          <p:nvPr/>
        </p:nvPicPr>
        <p:blipFill>
          <a:blip r:embed="rId7">
            <a:clrChange>
              <a:clrFrom>
                <a:srgbClr val="FFFFFF"/>
              </a:clrFrom>
              <a:clrTo>
                <a:srgbClr val="FFFFFF">
                  <a:alpha val="0"/>
                </a:srgbClr>
              </a:clrTo>
            </a:clrChange>
          </a:blip>
          <a:stretch>
            <a:fillRect/>
          </a:stretch>
        </p:blipFill>
        <p:spPr>
          <a:xfrm>
            <a:off x="7707442" y="4501462"/>
            <a:ext cx="898662" cy="1356980"/>
          </a:xfrm>
          <a:prstGeom prst="rect">
            <a:avLst/>
          </a:prstGeom>
          <a:ln>
            <a:noFill/>
          </a:ln>
          <a:effectLst>
            <a:reflection stA="40000" endPos="17000" dist="12700" dir="5400000" sy="-100000" algn="bl"/>
            <a:softEdge rad="38100"/>
          </a:effectLst>
        </p:spPr>
      </p:pic>
      <p:pic>
        <p:nvPicPr>
          <p:cNvPr id="54" name="Immagine 53" descr="htc-touch-diamond-lg.jpg"/>
          <p:cNvPicPr>
            <a:picLocks noChangeAspect="1"/>
          </p:cNvPicPr>
          <p:nvPr/>
        </p:nvPicPr>
        <p:blipFill>
          <a:blip r:embed="rId7">
            <a:clrChange>
              <a:clrFrom>
                <a:srgbClr val="FFFFFF"/>
              </a:clrFrom>
              <a:clrTo>
                <a:srgbClr val="FFFFFF">
                  <a:alpha val="0"/>
                </a:srgbClr>
              </a:clrTo>
            </a:clrChange>
          </a:blip>
          <a:stretch>
            <a:fillRect/>
          </a:stretch>
        </p:blipFill>
        <p:spPr>
          <a:xfrm>
            <a:off x="8148904" y="4876800"/>
            <a:ext cx="842696" cy="1272472"/>
          </a:xfrm>
          <a:prstGeom prst="rect">
            <a:avLst/>
          </a:prstGeom>
          <a:ln>
            <a:noFill/>
          </a:ln>
          <a:effectLst>
            <a:reflection stA="40000" endPos="17000" dist="12700" dir="5400000" sy="-100000" algn="bl"/>
            <a:softEdge rad="38100"/>
          </a:effectLst>
        </p:spPr>
      </p:pic>
      <p:sp>
        <p:nvSpPr>
          <p:cNvPr id="55" name="Freccia destra con strisce 54"/>
          <p:cNvSpPr/>
          <p:nvPr/>
        </p:nvSpPr>
        <p:spPr>
          <a:xfrm rot="10800000">
            <a:off x="1684662" y="4038600"/>
            <a:ext cx="1134738" cy="279217"/>
          </a:xfrm>
          <a:prstGeom prst="stripedRightArrow">
            <a:avLst>
              <a:gd name="adj1" fmla="val 50000"/>
              <a:gd name="adj2" fmla="val 974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Segnaposto piè di pagina 23"/>
          <p:cNvSpPr>
            <a:spLocks noGrp="1"/>
          </p:cNvSpPr>
          <p:nvPr>
            <p:ph type="ftr" sz="quarter" idx="11"/>
          </p:nvPr>
        </p:nvSpPr>
        <p:spPr>
          <a:xfrm>
            <a:off x="2895600" y="6569075"/>
            <a:ext cx="3429000" cy="288925"/>
          </a:xfrm>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228600"/>
            <a:ext cx="8686800" cy="838200"/>
          </a:xfrm>
        </p:spPr>
        <p:txBody>
          <a:bodyPr>
            <a:normAutofit fontScale="90000"/>
          </a:bodyPr>
          <a:lstStyle/>
          <a:p>
            <a:r>
              <a:rPr lang="en-GB" dirty="0" smtClean="0"/>
              <a:t>Channel Model </a:t>
            </a:r>
            <a:br>
              <a:rPr lang="en-GB" dirty="0" smtClean="0"/>
            </a:br>
            <a:r>
              <a:rPr lang="en-GB" sz="2222" dirty="0" smtClean="0"/>
              <a:t>(Land mobile satellite &amp; terrestrial wireless channel)</a:t>
            </a:r>
            <a:endParaRPr lang="en-GB" sz="2222" dirty="0"/>
          </a:p>
        </p:txBody>
      </p:sp>
      <p:sp>
        <p:nvSpPr>
          <p:cNvPr id="3" name="Segnaposto contenuto 2"/>
          <p:cNvSpPr>
            <a:spLocks noGrp="1"/>
          </p:cNvSpPr>
          <p:nvPr>
            <p:ph idx="1"/>
          </p:nvPr>
        </p:nvSpPr>
        <p:spPr/>
        <p:txBody>
          <a:bodyPr/>
          <a:lstStyle/>
          <a:p>
            <a:r>
              <a:rPr lang="en-GB" sz="2800" dirty="0" smtClean="0"/>
              <a:t>On</a:t>
            </a:r>
            <a:r>
              <a:rPr lang="it-IT" sz="2800" dirty="0" err="1" smtClean="0"/>
              <a:t>–</a:t>
            </a:r>
            <a:r>
              <a:rPr lang="en-GB" sz="2800" dirty="0" smtClean="0"/>
              <a:t>Off channel behaviour in wireless communication</a:t>
            </a:r>
          </a:p>
          <a:p>
            <a:pPr lvl="1"/>
            <a:r>
              <a:rPr lang="en-GB" sz="2400" dirty="0" smtClean="0"/>
              <a:t>Signal Interference</a:t>
            </a:r>
          </a:p>
          <a:p>
            <a:pPr lvl="1"/>
            <a:r>
              <a:rPr lang="en-GB" sz="2400" dirty="0" smtClean="0"/>
              <a:t>Multipath Fading</a:t>
            </a:r>
          </a:p>
          <a:p>
            <a:pPr lvl="1"/>
            <a:r>
              <a:rPr lang="en-GB" sz="2400" dirty="0" smtClean="0"/>
              <a:t>Obstacles (tunnel, buildings, etc.)</a:t>
            </a:r>
          </a:p>
          <a:p>
            <a:pPr algn="just"/>
            <a:r>
              <a:rPr lang="en-GB" sz="2800" dirty="0" smtClean="0"/>
              <a:t>Large end to end propagation delay in satellite communication with mobile and fixed terminals</a:t>
            </a:r>
          </a:p>
          <a:p>
            <a:pPr algn="just"/>
            <a:r>
              <a:rPr lang="en-GB" sz="2800" dirty="0" smtClean="0"/>
              <a:t>Error recovery techniques become mandatory</a:t>
            </a:r>
          </a:p>
          <a:p>
            <a:r>
              <a:rPr lang="en-GB" sz="2800" dirty="0" smtClean="0">
                <a:solidFill>
                  <a:srgbClr val="FF0000"/>
                </a:solidFill>
              </a:rPr>
              <a:t>End-user undergoes additive play-out delay due to error recovery techniques</a:t>
            </a:r>
            <a:endParaRPr lang="en-GB" sz="2800" dirty="0">
              <a:solidFill>
                <a:srgbClr val="FF0000"/>
              </a:solidFill>
            </a:endParaRPr>
          </a:p>
        </p:txBody>
      </p:sp>
      <p:sp>
        <p:nvSpPr>
          <p:cNvPr id="4" name="Segnaposto piè di pagina 3"/>
          <p:cNvSpPr>
            <a:spLocks noGrp="1"/>
          </p:cNvSpPr>
          <p:nvPr>
            <p:ph type="ftr" sz="quarter" idx="11"/>
          </p:nvPr>
        </p:nvSpPr>
        <p:spPr/>
        <p:txBody>
          <a:bodyPr/>
          <a:lstStyle/>
          <a:p>
            <a:r>
              <a:rPr lang="it-IT" smtClean="0"/>
              <a:t>Streaming Day, Parma, September 2, 2008</a:t>
            </a: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Terra.thmx</Template>
  <TotalTime>696</TotalTime>
  <Words>2022</Words>
  <Application>Microsoft PowerPoint per Mac</Application>
  <PresentationFormat>Presentazione su schermo (4:3)</PresentationFormat>
  <Paragraphs>307</Paragraphs>
  <Slides>28</Slides>
  <Notes>17</Notes>
  <HiddenSlides>0</HiddenSlides>
  <MMClips>2</MMClips>
  <ScaleCrop>false</ScaleCrop>
  <HeadingPairs>
    <vt:vector size="6" baseType="variant">
      <vt:variant>
        <vt:lpstr>Modello struttura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Terra</vt:lpstr>
      <vt:lpstr>Worksheet</vt:lpstr>
      <vt:lpstr> CNR ICT Department ISTI Institute CNR Research area, pisa, italy  </vt:lpstr>
      <vt:lpstr>National Research Council (CNR)</vt:lpstr>
      <vt:lpstr>ISTI - Wireless Networks Laboratory </vt:lpstr>
      <vt:lpstr>Our contribution in Streaming of multimedia entertainment Contents and info Retrieval within heterogeneous Mobile environments</vt:lpstr>
      <vt:lpstr>OUTLINE</vt:lpstr>
      <vt:lpstr>  Network overlay</vt:lpstr>
      <vt:lpstr>Services and technologies</vt:lpstr>
      <vt:lpstr>  Scenario</vt:lpstr>
      <vt:lpstr>Channel Model  (Land mobile satellite &amp; terrestrial wireless channel)</vt:lpstr>
      <vt:lpstr>Diapositiva 10</vt:lpstr>
      <vt:lpstr>Model of packet error process</vt:lpstr>
      <vt:lpstr>DVB-RCS for mobile users (uplink)</vt:lpstr>
      <vt:lpstr>DVB-S2 for mobile users (downlink)</vt:lpstr>
      <vt:lpstr>Solutions &amp; Optimizations</vt:lpstr>
      <vt:lpstr>UPPER Layer FEC</vt:lpstr>
      <vt:lpstr>Packet layer Interleaving</vt:lpstr>
      <vt:lpstr>ULFEC and INTERLEAVING</vt:lpstr>
      <vt:lpstr>SMART Buffering</vt:lpstr>
      <vt:lpstr>SMART Buffering</vt:lpstr>
      <vt:lpstr>SMART Buffering</vt:lpstr>
      <vt:lpstr>SMART Buffering</vt:lpstr>
      <vt:lpstr>Methodology: Cost Function Optimization</vt:lpstr>
      <vt:lpstr>Bandwidth-Delay Tradeoff (simulations)</vt:lpstr>
      <vt:lpstr>Diapositiva 24</vt:lpstr>
      <vt:lpstr>Diapositiva 25</vt:lpstr>
      <vt:lpstr>HARD Authentication of Video Stream</vt:lpstr>
      <vt:lpstr>Diapositiva 27</vt:lpstr>
      <vt:lpstr>For any contact……..</vt:lpstr>
    </vt:vector>
  </TitlesOfParts>
  <Manager/>
  <Company>Wireless Networks Laboratory - ISTI (Istituto di Sci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Entertainment and info Retrival in Friendly city</dc:title>
  <dc:subject/>
  <dc:creator>Alberto Gotta</dc:creator>
  <cp:keywords/>
  <dc:description/>
  <cp:lastModifiedBy>Alberto Gotta</cp:lastModifiedBy>
  <cp:revision>79</cp:revision>
  <cp:lastPrinted>2008-08-28T10:15:24Z</cp:lastPrinted>
  <dcterms:created xsi:type="dcterms:W3CDTF">2008-09-03T14:37:34Z</dcterms:created>
  <dcterms:modified xsi:type="dcterms:W3CDTF">2008-09-03T14:41:47Z</dcterms:modified>
  <cp:category/>
</cp:coreProperties>
</file>