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8"/>
  </p:notesMasterIdLst>
  <p:sldIdLst>
    <p:sldId id="256" r:id="rId2"/>
    <p:sldId id="321" r:id="rId3"/>
    <p:sldId id="257" r:id="rId4"/>
    <p:sldId id="258" r:id="rId5"/>
    <p:sldId id="259" r:id="rId6"/>
    <p:sldId id="260" r:id="rId7"/>
    <p:sldId id="261" r:id="rId8"/>
    <p:sldId id="334" r:id="rId9"/>
    <p:sldId id="336" r:id="rId10"/>
    <p:sldId id="263" r:id="rId11"/>
    <p:sldId id="264" r:id="rId12"/>
    <p:sldId id="265" r:id="rId13"/>
    <p:sldId id="266" r:id="rId14"/>
    <p:sldId id="333" r:id="rId15"/>
    <p:sldId id="337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331" r:id="rId24"/>
    <p:sldId id="274" r:id="rId25"/>
    <p:sldId id="277" r:id="rId26"/>
    <p:sldId id="275" r:id="rId27"/>
    <p:sldId id="278" r:id="rId28"/>
    <p:sldId id="276" r:id="rId29"/>
    <p:sldId id="338" r:id="rId30"/>
    <p:sldId id="281" r:id="rId31"/>
    <p:sldId id="282" r:id="rId32"/>
    <p:sldId id="283" r:id="rId33"/>
    <p:sldId id="284" r:id="rId34"/>
    <p:sldId id="285" r:id="rId35"/>
    <p:sldId id="286" r:id="rId36"/>
    <p:sldId id="332" r:id="rId37"/>
    <p:sldId id="287" r:id="rId38"/>
    <p:sldId id="339" r:id="rId39"/>
    <p:sldId id="289" r:id="rId40"/>
    <p:sldId id="292" r:id="rId41"/>
    <p:sldId id="343" r:id="rId42"/>
    <p:sldId id="340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44" r:id="rId52"/>
    <p:sldId id="345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42" r:id="rId61"/>
    <p:sldId id="341" r:id="rId62"/>
    <p:sldId id="309" r:id="rId63"/>
    <p:sldId id="313" r:id="rId64"/>
    <p:sldId id="322" r:id="rId65"/>
    <p:sldId id="310" r:id="rId66"/>
    <p:sldId id="280" r:id="rId67"/>
    <p:sldId id="317" r:id="rId68"/>
    <p:sldId id="318" r:id="rId69"/>
    <p:sldId id="319" r:id="rId70"/>
    <p:sldId id="320" r:id="rId71"/>
    <p:sldId id="323" r:id="rId72"/>
    <p:sldId id="329" r:id="rId73"/>
    <p:sldId id="325" r:id="rId74"/>
    <p:sldId id="326" r:id="rId75"/>
    <p:sldId id="327" r:id="rId76"/>
    <p:sldId id="346" r:id="rId7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739" autoAdjust="0"/>
    <p:restoredTop sz="91972" autoAdjust="0"/>
  </p:normalViewPr>
  <p:slideViewPr>
    <p:cSldViewPr>
      <p:cViewPr varScale="1">
        <p:scale>
          <a:sx n="69" d="100"/>
          <a:sy n="69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13823B-8285-41EE-9FE9-965A4B03E01A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15D01C3-E647-46B7-8947-C199391F61F9}">
      <dgm:prSet phldrT="[Testo]" custT="1"/>
      <dgm:spPr/>
      <dgm:t>
        <a:bodyPr/>
        <a:lstStyle/>
        <a:p>
          <a:r>
            <a:rPr lang="en-GB" sz="2400" dirty="0" smtClean="0"/>
            <a:t>Advertisement</a:t>
          </a:r>
          <a:endParaRPr lang="en-GB" sz="2000" dirty="0"/>
        </a:p>
      </dgm:t>
    </dgm:pt>
    <dgm:pt modelId="{E177AC7D-BB52-42F0-8E89-21F9BC1FE98E}" type="parTrans" cxnId="{59613CBF-3F25-4BF8-B665-D6C8AEFAC401}">
      <dgm:prSet/>
      <dgm:spPr/>
      <dgm:t>
        <a:bodyPr/>
        <a:lstStyle/>
        <a:p>
          <a:endParaRPr lang="en-GB"/>
        </a:p>
      </dgm:t>
    </dgm:pt>
    <dgm:pt modelId="{6DEA7B52-E15A-42F5-8116-BD01ECDF6884}" type="sibTrans" cxnId="{59613CBF-3F25-4BF8-B665-D6C8AEFAC401}">
      <dgm:prSet/>
      <dgm:spPr/>
      <dgm:t>
        <a:bodyPr/>
        <a:lstStyle/>
        <a:p>
          <a:endParaRPr lang="en-GB"/>
        </a:p>
      </dgm:t>
    </dgm:pt>
    <dgm:pt modelId="{C6E48ABF-A648-4789-AB04-FC7B87F16286}">
      <dgm:prSet phldrT="[Testo]"/>
      <dgm:spPr/>
      <dgm:t>
        <a:bodyPr/>
        <a:lstStyle/>
        <a:p>
          <a:r>
            <a:rPr lang="en-GB" dirty="0" smtClean="0"/>
            <a:t>Query</a:t>
          </a:r>
          <a:endParaRPr lang="en-GB" dirty="0"/>
        </a:p>
      </dgm:t>
    </dgm:pt>
    <dgm:pt modelId="{36F8AEDA-F597-46D1-AD80-1BDC35BBC14C}" type="parTrans" cxnId="{942BB087-C4CD-4D0B-8E52-19902D378EF7}">
      <dgm:prSet/>
      <dgm:spPr/>
      <dgm:t>
        <a:bodyPr/>
        <a:lstStyle/>
        <a:p>
          <a:endParaRPr lang="en-GB"/>
        </a:p>
      </dgm:t>
    </dgm:pt>
    <dgm:pt modelId="{0D697D8A-7640-4D00-8E1F-F78722A57691}" type="sibTrans" cxnId="{942BB087-C4CD-4D0B-8E52-19902D378EF7}">
      <dgm:prSet/>
      <dgm:spPr/>
      <dgm:t>
        <a:bodyPr/>
        <a:lstStyle/>
        <a:p>
          <a:endParaRPr lang="en-GB"/>
        </a:p>
      </dgm:t>
    </dgm:pt>
    <dgm:pt modelId="{9306C82F-FD50-4BBE-9227-A4E53EA6C9E7}">
      <dgm:prSet phldrT="[Testo]"/>
      <dgm:spPr/>
      <dgm:t>
        <a:bodyPr/>
        <a:lstStyle/>
        <a:p>
          <a:r>
            <a:rPr lang="en-GB" dirty="0" smtClean="0"/>
            <a:t>Selection</a:t>
          </a:r>
          <a:endParaRPr lang="en-GB" dirty="0"/>
        </a:p>
      </dgm:t>
    </dgm:pt>
    <dgm:pt modelId="{FE64CBC2-AED0-474B-AEC3-D43F74A55316}" type="parTrans" cxnId="{3B998CB4-0C74-4ED6-9A75-4B4EC85F43C7}">
      <dgm:prSet/>
      <dgm:spPr/>
      <dgm:t>
        <a:bodyPr/>
        <a:lstStyle/>
        <a:p>
          <a:endParaRPr lang="en-GB"/>
        </a:p>
      </dgm:t>
    </dgm:pt>
    <dgm:pt modelId="{B5C7D5EE-DB9B-424C-8944-847DE050D113}" type="sibTrans" cxnId="{3B998CB4-0C74-4ED6-9A75-4B4EC85F43C7}">
      <dgm:prSet/>
      <dgm:spPr/>
      <dgm:t>
        <a:bodyPr/>
        <a:lstStyle/>
        <a:p>
          <a:endParaRPr lang="en-GB"/>
        </a:p>
      </dgm:t>
    </dgm:pt>
    <dgm:pt modelId="{06D1FB5B-934F-4A13-A58E-1948A7A93513}">
      <dgm:prSet phldrT="[Testo]"/>
      <dgm:spPr/>
      <dgm:t>
        <a:bodyPr/>
        <a:lstStyle/>
        <a:p>
          <a:r>
            <a:rPr lang="en-GB" dirty="0" smtClean="0"/>
            <a:t>Access</a:t>
          </a:r>
          <a:endParaRPr lang="en-GB" dirty="0"/>
        </a:p>
      </dgm:t>
    </dgm:pt>
    <dgm:pt modelId="{C719F7FC-D110-4939-9FFE-2AF8107DB9F6}" type="parTrans" cxnId="{0280BAA9-8BF2-4B33-A47A-5FB786BC3B96}">
      <dgm:prSet/>
      <dgm:spPr/>
      <dgm:t>
        <a:bodyPr/>
        <a:lstStyle/>
        <a:p>
          <a:endParaRPr lang="en-GB"/>
        </a:p>
      </dgm:t>
    </dgm:pt>
    <dgm:pt modelId="{4ADEB351-7211-4973-BE99-987266D257D7}" type="sibTrans" cxnId="{0280BAA9-8BF2-4B33-A47A-5FB786BC3B96}">
      <dgm:prSet/>
      <dgm:spPr/>
      <dgm:t>
        <a:bodyPr/>
        <a:lstStyle/>
        <a:p>
          <a:endParaRPr lang="en-GB"/>
        </a:p>
      </dgm:t>
    </dgm:pt>
    <dgm:pt modelId="{4EDC4E4F-38AF-44D2-987A-4B1B074B9F0D}" type="pres">
      <dgm:prSet presAssocID="{3813823B-8285-41EE-9FE9-965A4B03E01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7B427EA-8B08-44AB-A0F1-B10F7E025E78}" type="pres">
      <dgm:prSet presAssocID="{115D01C3-E647-46B7-8947-C199391F61F9}" presName="dummy" presStyleCnt="0"/>
      <dgm:spPr/>
    </dgm:pt>
    <dgm:pt modelId="{5A396373-2BDE-4A25-B69C-88489B27A1B3}" type="pres">
      <dgm:prSet presAssocID="{115D01C3-E647-46B7-8947-C199391F61F9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E9B5B65-3F76-4B53-93E2-268B98667D03}" type="pres">
      <dgm:prSet presAssocID="{6DEA7B52-E15A-42F5-8116-BD01ECDF6884}" presName="sibTrans" presStyleLbl="node1" presStyleIdx="0" presStyleCnt="4"/>
      <dgm:spPr/>
      <dgm:t>
        <a:bodyPr/>
        <a:lstStyle/>
        <a:p>
          <a:endParaRPr lang="en-GB"/>
        </a:p>
      </dgm:t>
    </dgm:pt>
    <dgm:pt modelId="{1CB50E1C-AF1A-4947-A28D-EFD38467855D}" type="pres">
      <dgm:prSet presAssocID="{C6E48ABF-A648-4789-AB04-FC7B87F16286}" presName="dummy" presStyleCnt="0"/>
      <dgm:spPr/>
    </dgm:pt>
    <dgm:pt modelId="{D7B5B6F0-A02E-47A2-B4DD-EBF11090C02D}" type="pres">
      <dgm:prSet presAssocID="{C6E48ABF-A648-4789-AB04-FC7B87F16286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239C38-E0B2-4CF3-997E-62F1EE452574}" type="pres">
      <dgm:prSet presAssocID="{0D697D8A-7640-4D00-8E1F-F78722A57691}" presName="sibTrans" presStyleLbl="node1" presStyleIdx="1" presStyleCnt="4"/>
      <dgm:spPr/>
      <dgm:t>
        <a:bodyPr/>
        <a:lstStyle/>
        <a:p>
          <a:endParaRPr lang="en-GB"/>
        </a:p>
      </dgm:t>
    </dgm:pt>
    <dgm:pt modelId="{71325F84-D442-49D0-B34E-2CBA98EB5AAE}" type="pres">
      <dgm:prSet presAssocID="{9306C82F-FD50-4BBE-9227-A4E53EA6C9E7}" presName="dummy" presStyleCnt="0"/>
      <dgm:spPr/>
    </dgm:pt>
    <dgm:pt modelId="{0CF203FA-5830-4D20-B670-2B4B247A4D6A}" type="pres">
      <dgm:prSet presAssocID="{9306C82F-FD50-4BBE-9227-A4E53EA6C9E7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4EB7992-5832-4417-8A1B-9C8646B0DC33}" type="pres">
      <dgm:prSet presAssocID="{B5C7D5EE-DB9B-424C-8944-847DE050D113}" presName="sibTrans" presStyleLbl="node1" presStyleIdx="2" presStyleCnt="4"/>
      <dgm:spPr/>
      <dgm:t>
        <a:bodyPr/>
        <a:lstStyle/>
        <a:p>
          <a:endParaRPr lang="en-GB"/>
        </a:p>
      </dgm:t>
    </dgm:pt>
    <dgm:pt modelId="{3972B9CC-B834-44C5-941A-D14648853A81}" type="pres">
      <dgm:prSet presAssocID="{06D1FB5B-934F-4A13-A58E-1948A7A93513}" presName="dummy" presStyleCnt="0"/>
      <dgm:spPr/>
    </dgm:pt>
    <dgm:pt modelId="{D4F4D0F7-5907-4885-BBE3-266105EB6567}" type="pres">
      <dgm:prSet presAssocID="{06D1FB5B-934F-4A13-A58E-1948A7A9351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078F52A-A0BA-4608-9C43-25D9778193C2}" type="pres">
      <dgm:prSet presAssocID="{4ADEB351-7211-4973-BE99-987266D257D7}" presName="sibTrans" presStyleLbl="node1" presStyleIdx="3" presStyleCnt="4"/>
      <dgm:spPr/>
      <dgm:t>
        <a:bodyPr/>
        <a:lstStyle/>
        <a:p>
          <a:endParaRPr lang="en-GB"/>
        </a:p>
      </dgm:t>
    </dgm:pt>
  </dgm:ptLst>
  <dgm:cxnLst>
    <dgm:cxn modelId="{5C0C8055-E41E-4AEE-B644-D83665077372}" type="presOf" srcId="{B5C7D5EE-DB9B-424C-8944-847DE050D113}" destId="{84EB7992-5832-4417-8A1B-9C8646B0DC33}" srcOrd="0" destOrd="0" presId="urn:microsoft.com/office/officeart/2005/8/layout/cycle1"/>
    <dgm:cxn modelId="{59613CBF-3F25-4BF8-B665-D6C8AEFAC401}" srcId="{3813823B-8285-41EE-9FE9-965A4B03E01A}" destId="{115D01C3-E647-46B7-8947-C199391F61F9}" srcOrd="0" destOrd="0" parTransId="{E177AC7D-BB52-42F0-8E89-21F9BC1FE98E}" sibTransId="{6DEA7B52-E15A-42F5-8116-BD01ECDF6884}"/>
    <dgm:cxn modelId="{38DB7CA9-C853-4439-A3A2-165CCABBFED4}" type="presOf" srcId="{4ADEB351-7211-4973-BE99-987266D257D7}" destId="{6078F52A-A0BA-4608-9C43-25D9778193C2}" srcOrd="0" destOrd="0" presId="urn:microsoft.com/office/officeart/2005/8/layout/cycle1"/>
    <dgm:cxn modelId="{30F3ABEB-E67C-4AF5-9371-B8568AB283B7}" type="presOf" srcId="{6DEA7B52-E15A-42F5-8116-BD01ECDF6884}" destId="{1E9B5B65-3F76-4B53-93E2-268B98667D03}" srcOrd="0" destOrd="0" presId="urn:microsoft.com/office/officeart/2005/8/layout/cycle1"/>
    <dgm:cxn modelId="{2F6C4B12-789C-4E67-9B4B-F6CAD215B61F}" type="presOf" srcId="{06D1FB5B-934F-4A13-A58E-1948A7A93513}" destId="{D4F4D0F7-5907-4885-BBE3-266105EB6567}" srcOrd="0" destOrd="0" presId="urn:microsoft.com/office/officeart/2005/8/layout/cycle1"/>
    <dgm:cxn modelId="{6EF02EC2-C9FF-4A6A-9602-98F07515FC52}" type="presOf" srcId="{3813823B-8285-41EE-9FE9-965A4B03E01A}" destId="{4EDC4E4F-38AF-44D2-987A-4B1B074B9F0D}" srcOrd="0" destOrd="0" presId="urn:microsoft.com/office/officeart/2005/8/layout/cycle1"/>
    <dgm:cxn modelId="{577C03D9-7483-4E9D-91E4-BF21113D9D0A}" type="presOf" srcId="{C6E48ABF-A648-4789-AB04-FC7B87F16286}" destId="{D7B5B6F0-A02E-47A2-B4DD-EBF11090C02D}" srcOrd="0" destOrd="0" presId="urn:microsoft.com/office/officeart/2005/8/layout/cycle1"/>
    <dgm:cxn modelId="{942BB087-C4CD-4D0B-8E52-19902D378EF7}" srcId="{3813823B-8285-41EE-9FE9-965A4B03E01A}" destId="{C6E48ABF-A648-4789-AB04-FC7B87F16286}" srcOrd="1" destOrd="0" parTransId="{36F8AEDA-F597-46D1-AD80-1BDC35BBC14C}" sibTransId="{0D697D8A-7640-4D00-8E1F-F78722A57691}"/>
    <dgm:cxn modelId="{76319A57-252E-4550-AEB7-98C757E0B394}" type="presOf" srcId="{0D697D8A-7640-4D00-8E1F-F78722A57691}" destId="{39239C38-E0B2-4CF3-997E-62F1EE452574}" srcOrd="0" destOrd="0" presId="urn:microsoft.com/office/officeart/2005/8/layout/cycle1"/>
    <dgm:cxn modelId="{A02CFDFE-43E4-4B04-8033-06C70C005361}" type="presOf" srcId="{9306C82F-FD50-4BBE-9227-A4E53EA6C9E7}" destId="{0CF203FA-5830-4D20-B670-2B4B247A4D6A}" srcOrd="0" destOrd="0" presId="urn:microsoft.com/office/officeart/2005/8/layout/cycle1"/>
    <dgm:cxn modelId="{ED3D8890-F0A3-49F5-AE9D-10B33E9F04FC}" type="presOf" srcId="{115D01C3-E647-46B7-8947-C199391F61F9}" destId="{5A396373-2BDE-4A25-B69C-88489B27A1B3}" srcOrd="0" destOrd="0" presId="urn:microsoft.com/office/officeart/2005/8/layout/cycle1"/>
    <dgm:cxn modelId="{0280BAA9-8BF2-4B33-A47A-5FB786BC3B96}" srcId="{3813823B-8285-41EE-9FE9-965A4B03E01A}" destId="{06D1FB5B-934F-4A13-A58E-1948A7A93513}" srcOrd="3" destOrd="0" parTransId="{C719F7FC-D110-4939-9FFE-2AF8107DB9F6}" sibTransId="{4ADEB351-7211-4973-BE99-987266D257D7}"/>
    <dgm:cxn modelId="{3B998CB4-0C74-4ED6-9A75-4B4EC85F43C7}" srcId="{3813823B-8285-41EE-9FE9-965A4B03E01A}" destId="{9306C82F-FD50-4BBE-9227-A4E53EA6C9E7}" srcOrd="2" destOrd="0" parTransId="{FE64CBC2-AED0-474B-AEC3-D43F74A55316}" sibTransId="{B5C7D5EE-DB9B-424C-8944-847DE050D113}"/>
    <dgm:cxn modelId="{AE1BE251-3498-4399-A8F2-7B4F86EABF10}" type="presParOf" srcId="{4EDC4E4F-38AF-44D2-987A-4B1B074B9F0D}" destId="{97B427EA-8B08-44AB-A0F1-B10F7E025E78}" srcOrd="0" destOrd="0" presId="urn:microsoft.com/office/officeart/2005/8/layout/cycle1"/>
    <dgm:cxn modelId="{9B623AFB-88A5-4F98-8746-F5C1CDFF4F7E}" type="presParOf" srcId="{4EDC4E4F-38AF-44D2-987A-4B1B074B9F0D}" destId="{5A396373-2BDE-4A25-B69C-88489B27A1B3}" srcOrd="1" destOrd="0" presId="urn:microsoft.com/office/officeart/2005/8/layout/cycle1"/>
    <dgm:cxn modelId="{4331732D-65B5-48DD-8645-8EEB7261BC3E}" type="presParOf" srcId="{4EDC4E4F-38AF-44D2-987A-4B1B074B9F0D}" destId="{1E9B5B65-3F76-4B53-93E2-268B98667D03}" srcOrd="2" destOrd="0" presId="urn:microsoft.com/office/officeart/2005/8/layout/cycle1"/>
    <dgm:cxn modelId="{F2C4F934-4FE8-401D-B4C9-B22D65ECB954}" type="presParOf" srcId="{4EDC4E4F-38AF-44D2-987A-4B1B074B9F0D}" destId="{1CB50E1C-AF1A-4947-A28D-EFD38467855D}" srcOrd="3" destOrd="0" presId="urn:microsoft.com/office/officeart/2005/8/layout/cycle1"/>
    <dgm:cxn modelId="{55412823-648A-4965-88A1-62D577231B2C}" type="presParOf" srcId="{4EDC4E4F-38AF-44D2-987A-4B1B074B9F0D}" destId="{D7B5B6F0-A02E-47A2-B4DD-EBF11090C02D}" srcOrd="4" destOrd="0" presId="urn:microsoft.com/office/officeart/2005/8/layout/cycle1"/>
    <dgm:cxn modelId="{576850B7-B2AE-4F35-B00C-B36FD8C23876}" type="presParOf" srcId="{4EDC4E4F-38AF-44D2-987A-4B1B074B9F0D}" destId="{39239C38-E0B2-4CF3-997E-62F1EE452574}" srcOrd="5" destOrd="0" presId="urn:microsoft.com/office/officeart/2005/8/layout/cycle1"/>
    <dgm:cxn modelId="{4CF6DFED-4E34-41DA-9F5A-95A82A29A33F}" type="presParOf" srcId="{4EDC4E4F-38AF-44D2-987A-4B1B074B9F0D}" destId="{71325F84-D442-49D0-B34E-2CBA98EB5AAE}" srcOrd="6" destOrd="0" presId="urn:microsoft.com/office/officeart/2005/8/layout/cycle1"/>
    <dgm:cxn modelId="{688F22DE-9E29-42EE-A1F5-C4F263FFFBC7}" type="presParOf" srcId="{4EDC4E4F-38AF-44D2-987A-4B1B074B9F0D}" destId="{0CF203FA-5830-4D20-B670-2B4B247A4D6A}" srcOrd="7" destOrd="0" presId="urn:microsoft.com/office/officeart/2005/8/layout/cycle1"/>
    <dgm:cxn modelId="{81850ED8-B522-4C68-9F9F-549E1B5BE315}" type="presParOf" srcId="{4EDC4E4F-38AF-44D2-987A-4B1B074B9F0D}" destId="{84EB7992-5832-4417-8A1B-9C8646B0DC33}" srcOrd="8" destOrd="0" presId="urn:microsoft.com/office/officeart/2005/8/layout/cycle1"/>
    <dgm:cxn modelId="{8B49859B-8970-4EF9-AFA1-C0AA9A29961E}" type="presParOf" srcId="{4EDC4E4F-38AF-44D2-987A-4B1B074B9F0D}" destId="{3972B9CC-B834-44C5-941A-D14648853A81}" srcOrd="9" destOrd="0" presId="urn:microsoft.com/office/officeart/2005/8/layout/cycle1"/>
    <dgm:cxn modelId="{2FFC4BC4-6A40-4EC7-9AF5-52A2878CD1DD}" type="presParOf" srcId="{4EDC4E4F-38AF-44D2-987A-4B1B074B9F0D}" destId="{D4F4D0F7-5907-4885-BBE3-266105EB6567}" srcOrd="10" destOrd="0" presId="urn:microsoft.com/office/officeart/2005/8/layout/cycle1"/>
    <dgm:cxn modelId="{6A283EA9-0439-4695-A7EE-7C07B373F3A4}" type="presParOf" srcId="{4EDC4E4F-38AF-44D2-987A-4B1B074B9F0D}" destId="{6078F52A-A0BA-4608-9C43-25D9778193C2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DD7BB34-EDA7-4E8D-9C5D-F3F4D2ACC47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A7E966F-3816-4ADA-B55C-55255D4099C2}">
      <dgm:prSet phldrT="[Testo]"/>
      <dgm:spPr/>
      <dgm:t>
        <a:bodyPr/>
        <a:lstStyle/>
        <a:p>
          <a:r>
            <a:rPr lang="en-GB" dirty="0" smtClean="0"/>
            <a:t>Centralized Architecture</a:t>
          </a:r>
          <a:endParaRPr lang="en-GB" dirty="0"/>
        </a:p>
      </dgm:t>
    </dgm:pt>
    <dgm:pt modelId="{A3C02B65-9100-4C8F-98F7-6D61E3953489}" type="parTrans" cxnId="{A109D573-4D76-4CD8-B287-20B9224D5BCB}">
      <dgm:prSet/>
      <dgm:spPr/>
      <dgm:t>
        <a:bodyPr/>
        <a:lstStyle/>
        <a:p>
          <a:endParaRPr lang="en-GB"/>
        </a:p>
      </dgm:t>
    </dgm:pt>
    <dgm:pt modelId="{91784B22-751A-46F8-A463-13473ADE6242}" type="sibTrans" cxnId="{A109D573-4D76-4CD8-B287-20B9224D5BCB}">
      <dgm:prSet/>
      <dgm:spPr/>
      <dgm:t>
        <a:bodyPr/>
        <a:lstStyle/>
        <a:p>
          <a:endParaRPr lang="en-GB"/>
        </a:p>
      </dgm:t>
    </dgm:pt>
    <dgm:pt modelId="{AEABAB3F-6863-4F24-8054-A22E6672F56A}">
      <dgm:prSet phldrT="[Testo]"/>
      <dgm:spPr/>
      <dgm:t>
        <a:bodyPr/>
        <a:lstStyle/>
        <a:p>
          <a:r>
            <a:rPr lang="en-GB" dirty="0" smtClean="0"/>
            <a:t>Highly centralized</a:t>
          </a:r>
          <a:endParaRPr lang="en-GB" dirty="0"/>
        </a:p>
      </dgm:t>
    </dgm:pt>
    <dgm:pt modelId="{6D14382E-6B5A-4AB9-97A6-416F5DE921B9}" type="parTrans" cxnId="{E115DC3C-07FD-4BC1-A27D-0B26F6778177}">
      <dgm:prSet/>
      <dgm:spPr/>
      <dgm:t>
        <a:bodyPr/>
        <a:lstStyle/>
        <a:p>
          <a:endParaRPr lang="en-GB"/>
        </a:p>
      </dgm:t>
    </dgm:pt>
    <dgm:pt modelId="{F9F18214-4858-4781-B951-A2A0F63FF7A9}" type="sibTrans" cxnId="{E115DC3C-07FD-4BC1-A27D-0B26F6778177}">
      <dgm:prSet/>
      <dgm:spPr/>
      <dgm:t>
        <a:bodyPr/>
        <a:lstStyle/>
        <a:p>
          <a:endParaRPr lang="en-GB"/>
        </a:p>
      </dgm:t>
    </dgm:pt>
    <dgm:pt modelId="{02682C8F-75BD-4FA5-99E0-46C9A5CF33FE}">
      <dgm:prSet phldrT="[Testo]"/>
      <dgm:spPr/>
      <dgm:t>
        <a:bodyPr/>
        <a:lstStyle/>
        <a:p>
          <a:r>
            <a:rPr lang="en-GB" dirty="0" smtClean="0"/>
            <a:t>Auto-configure centralized</a:t>
          </a:r>
          <a:endParaRPr lang="en-GB" dirty="0"/>
        </a:p>
      </dgm:t>
    </dgm:pt>
    <dgm:pt modelId="{681B9E65-74F3-4D6C-ABEB-C668522C7371}" type="parTrans" cxnId="{4E66C612-FAD7-4622-AE79-DB44C94DB05A}">
      <dgm:prSet/>
      <dgm:spPr/>
      <dgm:t>
        <a:bodyPr/>
        <a:lstStyle/>
        <a:p>
          <a:endParaRPr lang="en-GB"/>
        </a:p>
      </dgm:t>
    </dgm:pt>
    <dgm:pt modelId="{7B941BEE-AD09-455B-9C7C-E0A622B45B7A}" type="sibTrans" cxnId="{4E66C612-FAD7-4622-AE79-DB44C94DB05A}">
      <dgm:prSet/>
      <dgm:spPr/>
      <dgm:t>
        <a:bodyPr/>
        <a:lstStyle/>
        <a:p>
          <a:endParaRPr lang="en-GB"/>
        </a:p>
      </dgm:t>
    </dgm:pt>
    <dgm:pt modelId="{98F96071-77CD-465A-BC0E-A0C04D3566CE}" type="pres">
      <dgm:prSet presAssocID="{CDD7BB34-EDA7-4E8D-9C5D-F3F4D2ACC4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B67F51C3-EFAF-4826-A616-D375FDE7B761}" type="pres">
      <dgm:prSet presAssocID="{7A7E966F-3816-4ADA-B55C-55255D4099C2}" presName="hierRoot1" presStyleCnt="0">
        <dgm:presLayoutVars>
          <dgm:hierBranch val="init"/>
        </dgm:presLayoutVars>
      </dgm:prSet>
      <dgm:spPr/>
    </dgm:pt>
    <dgm:pt modelId="{FCC9419D-CD3A-468A-8D86-C7F4BCC9ECE0}" type="pres">
      <dgm:prSet presAssocID="{7A7E966F-3816-4ADA-B55C-55255D4099C2}" presName="rootComposite1" presStyleCnt="0"/>
      <dgm:spPr/>
    </dgm:pt>
    <dgm:pt modelId="{639787B3-D2AB-490D-9DBD-9B3F9580DF5E}" type="pres">
      <dgm:prSet presAssocID="{7A7E966F-3816-4ADA-B55C-55255D4099C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D7C1327F-26B3-4C52-B761-C78045B5E2EE}" type="pres">
      <dgm:prSet presAssocID="{7A7E966F-3816-4ADA-B55C-55255D4099C2}" presName="rootConnector1" presStyleLbl="node1" presStyleIdx="0" presStyleCnt="0"/>
      <dgm:spPr/>
      <dgm:t>
        <a:bodyPr/>
        <a:lstStyle/>
        <a:p>
          <a:endParaRPr lang="en-GB"/>
        </a:p>
      </dgm:t>
    </dgm:pt>
    <dgm:pt modelId="{D69D9FE9-473F-4A98-B4FD-C3F91909CA5D}" type="pres">
      <dgm:prSet presAssocID="{7A7E966F-3816-4ADA-B55C-55255D4099C2}" presName="hierChild2" presStyleCnt="0"/>
      <dgm:spPr/>
    </dgm:pt>
    <dgm:pt modelId="{E918BCFF-7161-4E0C-8EF1-27711C15114F}" type="pres">
      <dgm:prSet presAssocID="{6D14382E-6B5A-4AB9-97A6-416F5DE921B9}" presName="Name37" presStyleLbl="parChTrans1D2" presStyleIdx="0" presStyleCnt="2"/>
      <dgm:spPr/>
      <dgm:t>
        <a:bodyPr/>
        <a:lstStyle/>
        <a:p>
          <a:endParaRPr lang="en-GB"/>
        </a:p>
      </dgm:t>
    </dgm:pt>
    <dgm:pt modelId="{E9301E3F-DA9F-4DCA-B095-5485B68DD845}" type="pres">
      <dgm:prSet presAssocID="{AEABAB3F-6863-4F24-8054-A22E6672F56A}" presName="hierRoot2" presStyleCnt="0">
        <dgm:presLayoutVars>
          <dgm:hierBranch val="init"/>
        </dgm:presLayoutVars>
      </dgm:prSet>
      <dgm:spPr/>
    </dgm:pt>
    <dgm:pt modelId="{2A68FFFD-356A-4B21-962A-728738E661D4}" type="pres">
      <dgm:prSet presAssocID="{AEABAB3F-6863-4F24-8054-A22E6672F56A}" presName="rootComposite" presStyleCnt="0"/>
      <dgm:spPr/>
    </dgm:pt>
    <dgm:pt modelId="{23818C1F-378A-4A6A-B4EF-3628B9451C86}" type="pres">
      <dgm:prSet presAssocID="{AEABAB3F-6863-4F24-8054-A22E6672F56A}" presName="rootText" presStyleLbl="node2" presStyleIdx="0" presStyleCnt="2" custLinFactNeighborX="-71425" custLinFactNeighborY="-647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75A2D873-5103-4B82-83C6-CA9FC716D92C}" type="pres">
      <dgm:prSet presAssocID="{AEABAB3F-6863-4F24-8054-A22E6672F56A}" presName="rootConnector" presStyleLbl="node2" presStyleIdx="0" presStyleCnt="2"/>
      <dgm:spPr/>
      <dgm:t>
        <a:bodyPr/>
        <a:lstStyle/>
        <a:p>
          <a:endParaRPr lang="en-GB"/>
        </a:p>
      </dgm:t>
    </dgm:pt>
    <dgm:pt modelId="{8F738BD9-2E03-46DC-B7F0-493CD35A3902}" type="pres">
      <dgm:prSet presAssocID="{AEABAB3F-6863-4F24-8054-A22E6672F56A}" presName="hierChild4" presStyleCnt="0"/>
      <dgm:spPr/>
    </dgm:pt>
    <dgm:pt modelId="{BF8435D7-D73E-4B9B-BA5D-9B30B0590B7F}" type="pres">
      <dgm:prSet presAssocID="{AEABAB3F-6863-4F24-8054-A22E6672F56A}" presName="hierChild5" presStyleCnt="0"/>
      <dgm:spPr/>
    </dgm:pt>
    <dgm:pt modelId="{B45F1B4B-3356-49C7-B196-3F29A7DC86C6}" type="pres">
      <dgm:prSet presAssocID="{681B9E65-74F3-4D6C-ABEB-C668522C7371}" presName="Name37" presStyleLbl="parChTrans1D2" presStyleIdx="1" presStyleCnt="2"/>
      <dgm:spPr/>
      <dgm:t>
        <a:bodyPr/>
        <a:lstStyle/>
        <a:p>
          <a:endParaRPr lang="en-GB"/>
        </a:p>
      </dgm:t>
    </dgm:pt>
    <dgm:pt modelId="{83432B99-41FE-456B-BE67-F222A88BBC47}" type="pres">
      <dgm:prSet presAssocID="{02682C8F-75BD-4FA5-99E0-46C9A5CF33FE}" presName="hierRoot2" presStyleCnt="0">
        <dgm:presLayoutVars>
          <dgm:hierBranch val="init"/>
        </dgm:presLayoutVars>
      </dgm:prSet>
      <dgm:spPr/>
    </dgm:pt>
    <dgm:pt modelId="{6A5471CC-38CD-4654-8F1E-A7AA86B07F48}" type="pres">
      <dgm:prSet presAssocID="{02682C8F-75BD-4FA5-99E0-46C9A5CF33FE}" presName="rootComposite" presStyleCnt="0"/>
      <dgm:spPr/>
    </dgm:pt>
    <dgm:pt modelId="{2700CC51-310A-40C5-A980-743DD89E822D}" type="pres">
      <dgm:prSet presAssocID="{02682C8F-75BD-4FA5-99E0-46C9A5CF33FE}" presName="rootText" presStyleLbl="node2" presStyleIdx="1" presStyleCnt="2" custLinFactNeighborX="69046" custLinFactNeighborY="-647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A93EFAEE-54AE-4FFD-9A3A-37A65BC62B37}" type="pres">
      <dgm:prSet presAssocID="{02682C8F-75BD-4FA5-99E0-46C9A5CF33FE}" presName="rootConnector" presStyleLbl="node2" presStyleIdx="1" presStyleCnt="2"/>
      <dgm:spPr/>
      <dgm:t>
        <a:bodyPr/>
        <a:lstStyle/>
        <a:p>
          <a:endParaRPr lang="en-GB"/>
        </a:p>
      </dgm:t>
    </dgm:pt>
    <dgm:pt modelId="{11460212-C316-4277-99C0-C32AB15DA0B1}" type="pres">
      <dgm:prSet presAssocID="{02682C8F-75BD-4FA5-99E0-46C9A5CF33FE}" presName="hierChild4" presStyleCnt="0"/>
      <dgm:spPr/>
    </dgm:pt>
    <dgm:pt modelId="{D1AD7B4B-2B2C-4599-9E04-DAD5FF854ED9}" type="pres">
      <dgm:prSet presAssocID="{02682C8F-75BD-4FA5-99E0-46C9A5CF33FE}" presName="hierChild5" presStyleCnt="0"/>
      <dgm:spPr/>
    </dgm:pt>
    <dgm:pt modelId="{DF43652A-3F55-42A7-B91E-9389190AD0DC}" type="pres">
      <dgm:prSet presAssocID="{7A7E966F-3816-4ADA-B55C-55255D4099C2}" presName="hierChild3" presStyleCnt="0"/>
      <dgm:spPr/>
    </dgm:pt>
  </dgm:ptLst>
  <dgm:cxnLst>
    <dgm:cxn modelId="{4E66C612-FAD7-4622-AE79-DB44C94DB05A}" srcId="{7A7E966F-3816-4ADA-B55C-55255D4099C2}" destId="{02682C8F-75BD-4FA5-99E0-46C9A5CF33FE}" srcOrd="1" destOrd="0" parTransId="{681B9E65-74F3-4D6C-ABEB-C668522C7371}" sibTransId="{7B941BEE-AD09-455B-9C7C-E0A622B45B7A}"/>
    <dgm:cxn modelId="{E115DC3C-07FD-4BC1-A27D-0B26F6778177}" srcId="{7A7E966F-3816-4ADA-B55C-55255D4099C2}" destId="{AEABAB3F-6863-4F24-8054-A22E6672F56A}" srcOrd="0" destOrd="0" parTransId="{6D14382E-6B5A-4AB9-97A6-416F5DE921B9}" sibTransId="{F9F18214-4858-4781-B951-A2A0F63FF7A9}"/>
    <dgm:cxn modelId="{387CF543-AAA9-4C17-AB88-5140504FE8CA}" type="presOf" srcId="{CDD7BB34-EDA7-4E8D-9C5D-F3F4D2ACC47C}" destId="{98F96071-77CD-465A-BC0E-A0C04D3566CE}" srcOrd="0" destOrd="0" presId="urn:microsoft.com/office/officeart/2005/8/layout/orgChart1"/>
    <dgm:cxn modelId="{E86D2BBC-F7C0-440E-A8C6-99F92683B9F0}" type="presOf" srcId="{AEABAB3F-6863-4F24-8054-A22E6672F56A}" destId="{23818C1F-378A-4A6A-B4EF-3628B9451C86}" srcOrd="0" destOrd="0" presId="urn:microsoft.com/office/officeart/2005/8/layout/orgChart1"/>
    <dgm:cxn modelId="{F5818A3C-0F9B-4578-A415-747AA2D99F12}" type="presOf" srcId="{6D14382E-6B5A-4AB9-97A6-416F5DE921B9}" destId="{E918BCFF-7161-4E0C-8EF1-27711C15114F}" srcOrd="0" destOrd="0" presId="urn:microsoft.com/office/officeart/2005/8/layout/orgChart1"/>
    <dgm:cxn modelId="{FCB651B6-CA4B-494D-9C4E-C2D9C95C1FF5}" type="presOf" srcId="{AEABAB3F-6863-4F24-8054-A22E6672F56A}" destId="{75A2D873-5103-4B82-83C6-CA9FC716D92C}" srcOrd="1" destOrd="0" presId="urn:microsoft.com/office/officeart/2005/8/layout/orgChart1"/>
    <dgm:cxn modelId="{61ADCC54-E6D1-448E-84E0-9AC24E9AA685}" type="presOf" srcId="{7A7E966F-3816-4ADA-B55C-55255D4099C2}" destId="{639787B3-D2AB-490D-9DBD-9B3F9580DF5E}" srcOrd="0" destOrd="0" presId="urn:microsoft.com/office/officeart/2005/8/layout/orgChart1"/>
    <dgm:cxn modelId="{A109D573-4D76-4CD8-B287-20B9224D5BCB}" srcId="{CDD7BB34-EDA7-4E8D-9C5D-F3F4D2ACC47C}" destId="{7A7E966F-3816-4ADA-B55C-55255D4099C2}" srcOrd="0" destOrd="0" parTransId="{A3C02B65-9100-4C8F-98F7-6D61E3953489}" sibTransId="{91784B22-751A-46F8-A463-13473ADE6242}"/>
    <dgm:cxn modelId="{ECADE939-18E4-4A3B-8AFD-8C995949A675}" type="presOf" srcId="{02682C8F-75BD-4FA5-99E0-46C9A5CF33FE}" destId="{2700CC51-310A-40C5-A980-743DD89E822D}" srcOrd="0" destOrd="0" presId="urn:microsoft.com/office/officeart/2005/8/layout/orgChart1"/>
    <dgm:cxn modelId="{F401DE38-21BF-4298-A900-E67F293D85A9}" type="presOf" srcId="{02682C8F-75BD-4FA5-99E0-46C9A5CF33FE}" destId="{A93EFAEE-54AE-4FFD-9A3A-37A65BC62B37}" srcOrd="1" destOrd="0" presId="urn:microsoft.com/office/officeart/2005/8/layout/orgChart1"/>
    <dgm:cxn modelId="{6311CCDC-10D7-46E9-AFF1-FFF0ECD99957}" type="presOf" srcId="{7A7E966F-3816-4ADA-B55C-55255D4099C2}" destId="{D7C1327F-26B3-4C52-B761-C78045B5E2EE}" srcOrd="1" destOrd="0" presId="urn:microsoft.com/office/officeart/2005/8/layout/orgChart1"/>
    <dgm:cxn modelId="{6BACFB91-8798-4DC6-95C9-36159E4C596D}" type="presOf" srcId="{681B9E65-74F3-4D6C-ABEB-C668522C7371}" destId="{B45F1B4B-3356-49C7-B196-3F29A7DC86C6}" srcOrd="0" destOrd="0" presId="urn:microsoft.com/office/officeart/2005/8/layout/orgChart1"/>
    <dgm:cxn modelId="{2C6923D9-F3FF-412A-BFFA-87D1FCB22D3D}" type="presParOf" srcId="{98F96071-77CD-465A-BC0E-A0C04D3566CE}" destId="{B67F51C3-EFAF-4826-A616-D375FDE7B761}" srcOrd="0" destOrd="0" presId="urn:microsoft.com/office/officeart/2005/8/layout/orgChart1"/>
    <dgm:cxn modelId="{B991A499-D34C-40E2-BEA9-F7596B9CAF4E}" type="presParOf" srcId="{B67F51C3-EFAF-4826-A616-D375FDE7B761}" destId="{FCC9419D-CD3A-468A-8D86-C7F4BCC9ECE0}" srcOrd="0" destOrd="0" presId="urn:microsoft.com/office/officeart/2005/8/layout/orgChart1"/>
    <dgm:cxn modelId="{F012251B-766C-46E0-A886-AF17FB7AFC23}" type="presParOf" srcId="{FCC9419D-CD3A-468A-8D86-C7F4BCC9ECE0}" destId="{639787B3-D2AB-490D-9DBD-9B3F9580DF5E}" srcOrd="0" destOrd="0" presId="urn:microsoft.com/office/officeart/2005/8/layout/orgChart1"/>
    <dgm:cxn modelId="{D50A0BDC-E585-46C1-B008-43E52EDA6972}" type="presParOf" srcId="{FCC9419D-CD3A-468A-8D86-C7F4BCC9ECE0}" destId="{D7C1327F-26B3-4C52-B761-C78045B5E2EE}" srcOrd="1" destOrd="0" presId="urn:microsoft.com/office/officeart/2005/8/layout/orgChart1"/>
    <dgm:cxn modelId="{DDC1111A-79BC-4ED4-B314-126048FD3108}" type="presParOf" srcId="{B67F51C3-EFAF-4826-A616-D375FDE7B761}" destId="{D69D9FE9-473F-4A98-B4FD-C3F91909CA5D}" srcOrd="1" destOrd="0" presId="urn:microsoft.com/office/officeart/2005/8/layout/orgChart1"/>
    <dgm:cxn modelId="{7F8A90A9-CC1D-45DC-9191-6717CE891229}" type="presParOf" srcId="{D69D9FE9-473F-4A98-B4FD-C3F91909CA5D}" destId="{E918BCFF-7161-4E0C-8EF1-27711C15114F}" srcOrd="0" destOrd="0" presId="urn:microsoft.com/office/officeart/2005/8/layout/orgChart1"/>
    <dgm:cxn modelId="{0DB0D599-8CEB-4245-93DA-DF335B2DE271}" type="presParOf" srcId="{D69D9FE9-473F-4A98-B4FD-C3F91909CA5D}" destId="{E9301E3F-DA9F-4DCA-B095-5485B68DD845}" srcOrd="1" destOrd="0" presId="urn:microsoft.com/office/officeart/2005/8/layout/orgChart1"/>
    <dgm:cxn modelId="{761877D1-17CC-4549-9275-9EA14BC1EECD}" type="presParOf" srcId="{E9301E3F-DA9F-4DCA-B095-5485B68DD845}" destId="{2A68FFFD-356A-4B21-962A-728738E661D4}" srcOrd="0" destOrd="0" presId="urn:microsoft.com/office/officeart/2005/8/layout/orgChart1"/>
    <dgm:cxn modelId="{B738D0FF-3D5F-4742-8F9A-6C55989D8F09}" type="presParOf" srcId="{2A68FFFD-356A-4B21-962A-728738E661D4}" destId="{23818C1F-378A-4A6A-B4EF-3628B9451C86}" srcOrd="0" destOrd="0" presId="urn:microsoft.com/office/officeart/2005/8/layout/orgChart1"/>
    <dgm:cxn modelId="{774ED41F-4FB2-4EA7-99A9-24DFE539B085}" type="presParOf" srcId="{2A68FFFD-356A-4B21-962A-728738E661D4}" destId="{75A2D873-5103-4B82-83C6-CA9FC716D92C}" srcOrd="1" destOrd="0" presId="urn:microsoft.com/office/officeart/2005/8/layout/orgChart1"/>
    <dgm:cxn modelId="{22FA77B4-CA43-482A-916F-0EF424DF92B8}" type="presParOf" srcId="{E9301E3F-DA9F-4DCA-B095-5485B68DD845}" destId="{8F738BD9-2E03-46DC-B7F0-493CD35A3902}" srcOrd="1" destOrd="0" presId="urn:microsoft.com/office/officeart/2005/8/layout/orgChart1"/>
    <dgm:cxn modelId="{C4E58B09-08F0-4055-BCC3-5351C49F5166}" type="presParOf" srcId="{E9301E3F-DA9F-4DCA-B095-5485B68DD845}" destId="{BF8435D7-D73E-4B9B-BA5D-9B30B0590B7F}" srcOrd="2" destOrd="0" presId="urn:microsoft.com/office/officeart/2005/8/layout/orgChart1"/>
    <dgm:cxn modelId="{D4A0D80A-3426-4680-9A5A-978D58FFCF26}" type="presParOf" srcId="{D69D9FE9-473F-4A98-B4FD-C3F91909CA5D}" destId="{B45F1B4B-3356-49C7-B196-3F29A7DC86C6}" srcOrd="2" destOrd="0" presId="urn:microsoft.com/office/officeart/2005/8/layout/orgChart1"/>
    <dgm:cxn modelId="{8ECEF5D8-C295-469D-AA13-336F0841855A}" type="presParOf" srcId="{D69D9FE9-473F-4A98-B4FD-C3F91909CA5D}" destId="{83432B99-41FE-456B-BE67-F222A88BBC47}" srcOrd="3" destOrd="0" presId="urn:microsoft.com/office/officeart/2005/8/layout/orgChart1"/>
    <dgm:cxn modelId="{FCCB1554-A438-4900-8024-EEB98BB76200}" type="presParOf" srcId="{83432B99-41FE-456B-BE67-F222A88BBC47}" destId="{6A5471CC-38CD-4654-8F1E-A7AA86B07F48}" srcOrd="0" destOrd="0" presId="urn:microsoft.com/office/officeart/2005/8/layout/orgChart1"/>
    <dgm:cxn modelId="{243E0CE3-9CE7-473B-B5AE-9A0B658C90C9}" type="presParOf" srcId="{6A5471CC-38CD-4654-8F1E-A7AA86B07F48}" destId="{2700CC51-310A-40C5-A980-743DD89E822D}" srcOrd="0" destOrd="0" presId="urn:microsoft.com/office/officeart/2005/8/layout/orgChart1"/>
    <dgm:cxn modelId="{12B9976E-FBB5-40BB-88BE-C404E898E524}" type="presParOf" srcId="{6A5471CC-38CD-4654-8F1E-A7AA86B07F48}" destId="{A93EFAEE-54AE-4FFD-9A3A-37A65BC62B37}" srcOrd="1" destOrd="0" presId="urn:microsoft.com/office/officeart/2005/8/layout/orgChart1"/>
    <dgm:cxn modelId="{8FF27D8E-DE6B-432D-8726-40051A53B90E}" type="presParOf" srcId="{83432B99-41FE-456B-BE67-F222A88BBC47}" destId="{11460212-C316-4277-99C0-C32AB15DA0B1}" srcOrd="1" destOrd="0" presId="urn:microsoft.com/office/officeart/2005/8/layout/orgChart1"/>
    <dgm:cxn modelId="{04D8EACA-2FE3-4F14-BB49-656A5F99C0C0}" type="presParOf" srcId="{83432B99-41FE-456B-BE67-F222A88BBC47}" destId="{D1AD7B4B-2B2C-4599-9E04-DAD5FF854ED9}" srcOrd="2" destOrd="0" presId="urn:microsoft.com/office/officeart/2005/8/layout/orgChart1"/>
    <dgm:cxn modelId="{8F42F323-7339-450D-92E9-A45851B56A06}" type="presParOf" srcId="{B67F51C3-EFAF-4826-A616-D375FDE7B761}" destId="{DF43652A-3F55-42A7-B91E-9389190AD0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396373-2BDE-4A25-B69C-88489B27A1B3}">
      <dsp:nvSpPr>
        <dsp:cNvPr id="0" name=""/>
        <dsp:cNvSpPr/>
      </dsp:nvSpPr>
      <dsp:spPr>
        <a:xfrm>
          <a:off x="2785874" y="74685"/>
          <a:ext cx="1171888" cy="117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Advertisement</a:t>
          </a:r>
          <a:endParaRPr lang="en-GB" sz="2000" kern="1200" dirty="0"/>
        </a:p>
      </dsp:txBody>
      <dsp:txXfrm>
        <a:off x="2785874" y="74685"/>
        <a:ext cx="1171888" cy="1171888"/>
      </dsp:txXfrm>
    </dsp:sp>
    <dsp:sp modelId="{1E9B5B65-3F76-4B53-93E2-268B98667D03}">
      <dsp:nvSpPr>
        <dsp:cNvPr id="0" name=""/>
        <dsp:cNvSpPr/>
      </dsp:nvSpPr>
      <dsp:spPr>
        <a:xfrm>
          <a:off x="720776" y="696"/>
          <a:ext cx="3310974" cy="3310974"/>
        </a:xfrm>
        <a:prstGeom prst="circularArrow">
          <a:avLst>
            <a:gd name="adj1" fmla="val 6902"/>
            <a:gd name="adj2" fmla="val 465334"/>
            <a:gd name="adj3" fmla="val 549490"/>
            <a:gd name="adj4" fmla="val 20585176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B5B6F0-A02E-47A2-B4DD-EBF11090C02D}">
      <dsp:nvSpPr>
        <dsp:cNvPr id="0" name=""/>
        <dsp:cNvSpPr/>
      </dsp:nvSpPr>
      <dsp:spPr>
        <a:xfrm>
          <a:off x="2785874" y="2065794"/>
          <a:ext cx="1171888" cy="117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Query</a:t>
          </a:r>
          <a:endParaRPr lang="en-GB" sz="2300" kern="1200" dirty="0"/>
        </a:p>
      </dsp:txBody>
      <dsp:txXfrm>
        <a:off x="2785874" y="2065794"/>
        <a:ext cx="1171888" cy="1171888"/>
      </dsp:txXfrm>
    </dsp:sp>
    <dsp:sp modelId="{39239C38-E0B2-4CF3-997E-62F1EE452574}">
      <dsp:nvSpPr>
        <dsp:cNvPr id="0" name=""/>
        <dsp:cNvSpPr/>
      </dsp:nvSpPr>
      <dsp:spPr>
        <a:xfrm>
          <a:off x="720776" y="696"/>
          <a:ext cx="3310974" cy="3310974"/>
        </a:xfrm>
        <a:prstGeom prst="circularArrow">
          <a:avLst>
            <a:gd name="adj1" fmla="val 6902"/>
            <a:gd name="adj2" fmla="val 465334"/>
            <a:gd name="adj3" fmla="val 5949490"/>
            <a:gd name="adj4" fmla="val 4385176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F203FA-5830-4D20-B670-2B4B247A4D6A}">
      <dsp:nvSpPr>
        <dsp:cNvPr id="0" name=""/>
        <dsp:cNvSpPr/>
      </dsp:nvSpPr>
      <dsp:spPr>
        <a:xfrm>
          <a:off x="794765" y="2065794"/>
          <a:ext cx="1171888" cy="117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Selection</a:t>
          </a:r>
          <a:endParaRPr lang="en-GB" sz="2300" kern="1200" dirty="0"/>
        </a:p>
      </dsp:txBody>
      <dsp:txXfrm>
        <a:off x="794765" y="2065794"/>
        <a:ext cx="1171888" cy="1171888"/>
      </dsp:txXfrm>
    </dsp:sp>
    <dsp:sp modelId="{84EB7992-5832-4417-8A1B-9C8646B0DC33}">
      <dsp:nvSpPr>
        <dsp:cNvPr id="0" name=""/>
        <dsp:cNvSpPr/>
      </dsp:nvSpPr>
      <dsp:spPr>
        <a:xfrm>
          <a:off x="720776" y="696"/>
          <a:ext cx="3310974" cy="3310974"/>
        </a:xfrm>
        <a:prstGeom prst="circularArrow">
          <a:avLst>
            <a:gd name="adj1" fmla="val 6902"/>
            <a:gd name="adj2" fmla="val 465334"/>
            <a:gd name="adj3" fmla="val 11349490"/>
            <a:gd name="adj4" fmla="val 9785176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4D0F7-5907-4885-BBE3-266105EB6567}">
      <dsp:nvSpPr>
        <dsp:cNvPr id="0" name=""/>
        <dsp:cNvSpPr/>
      </dsp:nvSpPr>
      <dsp:spPr>
        <a:xfrm>
          <a:off x="794765" y="74685"/>
          <a:ext cx="1171888" cy="11718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 smtClean="0"/>
            <a:t>Access</a:t>
          </a:r>
          <a:endParaRPr lang="en-GB" sz="2300" kern="1200" dirty="0"/>
        </a:p>
      </dsp:txBody>
      <dsp:txXfrm>
        <a:off x="794765" y="74685"/>
        <a:ext cx="1171888" cy="1171888"/>
      </dsp:txXfrm>
    </dsp:sp>
    <dsp:sp modelId="{6078F52A-A0BA-4608-9C43-25D9778193C2}">
      <dsp:nvSpPr>
        <dsp:cNvPr id="0" name=""/>
        <dsp:cNvSpPr/>
      </dsp:nvSpPr>
      <dsp:spPr>
        <a:xfrm>
          <a:off x="720776" y="696"/>
          <a:ext cx="3310974" cy="3310974"/>
        </a:xfrm>
        <a:prstGeom prst="circularArrow">
          <a:avLst>
            <a:gd name="adj1" fmla="val 6902"/>
            <a:gd name="adj2" fmla="val 465334"/>
            <a:gd name="adj3" fmla="val 16749490"/>
            <a:gd name="adj4" fmla="val 15185176"/>
            <a:gd name="adj5" fmla="val 8052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5F1B4B-3356-49C7-B196-3F29A7DC86C6}">
      <dsp:nvSpPr>
        <dsp:cNvPr id="0" name=""/>
        <dsp:cNvSpPr/>
      </dsp:nvSpPr>
      <dsp:spPr>
        <a:xfrm>
          <a:off x="2921495" y="743950"/>
          <a:ext cx="1926528" cy="2641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010"/>
              </a:lnTo>
              <a:lnTo>
                <a:pt x="1926528" y="108010"/>
              </a:lnTo>
              <a:lnTo>
                <a:pt x="1926528" y="2641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18BCFF-7161-4E0C-8EF1-27711C15114F}">
      <dsp:nvSpPr>
        <dsp:cNvPr id="0" name=""/>
        <dsp:cNvSpPr/>
      </dsp:nvSpPr>
      <dsp:spPr>
        <a:xfrm>
          <a:off x="959588" y="743950"/>
          <a:ext cx="1961907" cy="264160"/>
        </a:xfrm>
        <a:custGeom>
          <a:avLst/>
          <a:gdLst/>
          <a:ahLst/>
          <a:cxnLst/>
          <a:rect l="0" t="0" r="0" b="0"/>
          <a:pathLst>
            <a:path>
              <a:moveTo>
                <a:pt x="1961907" y="0"/>
              </a:moveTo>
              <a:lnTo>
                <a:pt x="1961907" y="108010"/>
              </a:lnTo>
              <a:lnTo>
                <a:pt x="0" y="108010"/>
              </a:lnTo>
              <a:lnTo>
                <a:pt x="0" y="26416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9787B3-D2AB-490D-9DBD-9B3F9580DF5E}">
      <dsp:nvSpPr>
        <dsp:cNvPr id="0" name=""/>
        <dsp:cNvSpPr/>
      </dsp:nvSpPr>
      <dsp:spPr>
        <a:xfrm>
          <a:off x="2177926" y="381"/>
          <a:ext cx="1487138" cy="743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Centralized Architecture</a:t>
          </a:r>
          <a:endParaRPr lang="en-GB" sz="1800" kern="1200" dirty="0"/>
        </a:p>
      </dsp:txBody>
      <dsp:txXfrm>
        <a:off x="2177926" y="381"/>
        <a:ext cx="1487138" cy="743569"/>
      </dsp:txXfrm>
    </dsp:sp>
    <dsp:sp modelId="{23818C1F-378A-4A6A-B4EF-3628B9451C86}">
      <dsp:nvSpPr>
        <dsp:cNvPr id="0" name=""/>
        <dsp:cNvSpPr/>
      </dsp:nvSpPr>
      <dsp:spPr>
        <a:xfrm>
          <a:off x="216019" y="1008110"/>
          <a:ext cx="1487138" cy="743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Highly centralized</a:t>
          </a:r>
          <a:endParaRPr lang="en-GB" sz="1800" kern="1200" dirty="0"/>
        </a:p>
      </dsp:txBody>
      <dsp:txXfrm>
        <a:off x="216019" y="1008110"/>
        <a:ext cx="1487138" cy="743569"/>
      </dsp:txXfrm>
    </dsp:sp>
    <dsp:sp modelId="{2700CC51-310A-40C5-A980-743DD89E822D}">
      <dsp:nvSpPr>
        <dsp:cNvPr id="0" name=""/>
        <dsp:cNvSpPr/>
      </dsp:nvSpPr>
      <dsp:spPr>
        <a:xfrm>
          <a:off x="4104455" y="1008110"/>
          <a:ext cx="1487138" cy="74356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800" kern="1200" dirty="0" smtClean="0"/>
            <a:t>Auto-configure centralized</a:t>
          </a:r>
          <a:endParaRPr lang="en-GB" sz="1800" kern="1200" dirty="0"/>
        </a:p>
      </dsp:txBody>
      <dsp:txXfrm>
        <a:off x="4104455" y="1008110"/>
        <a:ext cx="1487138" cy="7435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557998-7252-4FB4-814B-71FBC74C1B22}" type="datetimeFigureOut">
              <a:rPr lang="en-GB" smtClean="0"/>
              <a:t>08/05/2012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8FD7D3-7EA1-44B8-9A3F-8FA818891245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458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someone prefer to switch to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english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italian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ok?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FD7D3-7EA1-44B8-9A3F-8FA81889124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146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used in large dense wireless networks where the standard leads to huge overhead and increased the collision rate</a:t>
            </a:r>
          </a:p>
          <a:p>
            <a:pPr lvl="1"/>
            <a:r>
              <a:rPr lang="en-US" dirty="0" smtClean="0"/>
              <a:t>By dynamically configuring the value of percentage </a:t>
            </a:r>
            <a:r>
              <a:rPr lang="en-US" i="1" dirty="0" smtClean="0"/>
              <a:t>p </a:t>
            </a:r>
            <a:r>
              <a:rPr lang="en-US" dirty="0" smtClean="0"/>
              <a:t>it is possible to increase the protocol efficiency</a:t>
            </a:r>
            <a:r>
              <a:rPr lang="en-US" i="1" dirty="0" smtClean="0"/>
              <a:t>.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FD7D3-7EA1-44B8-9A3F-8FA818891245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56650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In the case of RD the function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𝑓</m:t>
                    </m:r>
                  </m:oMath>
                </a14:m>
                <a:r>
                  <a:rPr lang="en-GB" dirty="0" smtClean="0"/>
                  <a:t> aims at estimate the cost from the current node to the solution</a:t>
                </a: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it-IT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it-IT" b="0" i="1" smtClean="0">
                        <a:latin typeface="Cambria Math"/>
                      </a:rPr>
                      <m:t>+</m:t>
                    </m:r>
                    <m:r>
                      <a:rPr lang="it-IT" b="0" i="1" smtClean="0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it-IT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it-IT" b="0" i="1" smtClean="0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 smtClean="0"/>
                  <a:t> =cost</a:t>
                </a:r>
                <a:r>
                  <a:rPr lang="en-GB" baseline="0" dirty="0" smtClean="0"/>
                  <a:t> sour-destination and back (h(n</a:t>
                </a:r>
                <a:r>
                  <a:rPr lang="en-GB" baseline="0" dirty="0" smtClean="0"/>
                  <a:t>))</a:t>
                </a:r>
              </a:p>
              <a:p>
                <a:endParaRPr lang="en-GB" baseline="0" dirty="0" smtClean="0"/>
              </a:p>
              <a:p>
                <a:r>
                  <a:rPr lang="en-GB" baseline="0" dirty="0" smtClean="0"/>
                  <a:t>H(n) admissible not to over-estimate H*(n)</a:t>
                </a:r>
                <a:endParaRPr lang="en-GB" dirty="0" smtClean="0"/>
              </a:p>
            </p:txBody>
          </p:sp>
        </mc:Choice>
        <mc:Fallback xmlns="">
          <p:sp>
            <p:nvSpPr>
              <p:cNvPr id="3" name="Segnaposto note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In the case of RD the function </a:t>
                </a:r>
                <a:r>
                  <a:rPr lang="it-IT" i="0">
                    <a:latin typeface="Cambria Math"/>
                  </a:rPr>
                  <a:t>𝑓</a:t>
                </a:r>
                <a:r>
                  <a:rPr lang="en-GB" dirty="0" smtClean="0"/>
                  <a:t> aims at estimate the cost from the current node to the </a:t>
                </a:r>
                <a:r>
                  <a:rPr lang="en-GB" dirty="0" smtClean="0"/>
                  <a:t>solution</a:t>
                </a:r>
              </a:p>
              <a:p>
                <a:r>
                  <a:rPr lang="it-IT" b="0" i="0" smtClean="0">
                    <a:latin typeface="Cambria Math"/>
                  </a:rPr>
                  <a:t>𝑔</a:t>
                </a:r>
                <a:r>
                  <a:rPr lang="it-IT" b="0" i="0" smtClean="0">
                    <a:latin typeface="Cambria Math"/>
                  </a:rPr>
                  <a:t>(𝑛)+ℎ(𝑛)</a:t>
                </a:r>
                <a:r>
                  <a:rPr lang="en-GB" dirty="0" smtClean="0"/>
                  <a:t> =cost</a:t>
                </a:r>
                <a:r>
                  <a:rPr lang="en-GB" baseline="0" dirty="0" smtClean="0"/>
                  <a:t> sour-destination and back (h(n))</a:t>
                </a:r>
                <a:endParaRPr lang="en-GB" dirty="0" smtClean="0"/>
              </a:p>
            </p:txBody>
          </p:sp>
        </mc:Fallback>
      </mc:AlternateContent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FD7D3-7EA1-44B8-9A3F-8FA818891245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7582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FD7D3-7EA1-44B8-9A3F-8FA818891245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2570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SLP uses UDP (port 427) and TCP</a:t>
            </a:r>
          </a:p>
          <a:p>
            <a:r>
              <a:rPr lang="en-GB" dirty="0" smtClean="0"/>
              <a:t>UAs first multicast a query to discover DAs</a:t>
            </a:r>
          </a:p>
          <a:p>
            <a:pPr lvl="1"/>
            <a:r>
              <a:rPr lang="en-GB" dirty="0" smtClean="0"/>
              <a:t>no answers within a timeout 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smtClean="0"/>
              <a:t>switch to a decentralized architecture</a:t>
            </a:r>
          </a:p>
          <a:p>
            <a:pPr lvl="1"/>
            <a:r>
              <a:rPr lang="en-GB" dirty="0" smtClean="0"/>
              <a:t>If answer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smtClean="0"/>
              <a:t>switch to a centralized architecture</a:t>
            </a:r>
          </a:p>
          <a:p>
            <a:pPr lvl="1"/>
            <a:r>
              <a:rPr lang="en-GB" dirty="0" smtClean="0"/>
              <a:t>DAs can join later the network:</a:t>
            </a:r>
          </a:p>
          <a:p>
            <a:pPr lvl="2"/>
            <a:r>
              <a:rPr lang="en-GB" dirty="0" smtClean="0"/>
              <a:t>They must announce the presence actively with respect to SA e UA</a:t>
            </a:r>
          </a:p>
          <a:p>
            <a:r>
              <a:rPr lang="en-GB" dirty="0" smtClean="0"/>
              <a:t>UA queries for services without a DA by using </a:t>
            </a:r>
            <a:r>
              <a:rPr lang="en-GB" dirty="0" err="1" smtClean="0"/>
              <a:t>mcast</a:t>
            </a:r>
            <a:r>
              <a:rPr lang="en-GB" dirty="0" smtClean="0"/>
              <a:t> UDP</a:t>
            </a:r>
          </a:p>
          <a:p>
            <a:pPr lvl="1"/>
            <a:r>
              <a:rPr lang="en-GB" dirty="0" smtClean="0"/>
              <a:t>SA that provides a matching service replies to the UA</a:t>
            </a:r>
          </a:p>
          <a:p>
            <a:r>
              <a:rPr lang="en-GB" dirty="0" smtClean="0"/>
              <a:t>UA queries for services with DA by using unicast TCP or UDP </a:t>
            </a:r>
          </a:p>
          <a:p>
            <a:pPr lvl="1"/>
            <a:r>
              <a:rPr lang="en-GB" dirty="0" smtClean="0"/>
              <a:t>DA that provides such an advertisement replies to the UA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FD7D3-7EA1-44B8-9A3F-8FA818891245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0880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D5F416-48FC-4821-9C6A-FF95DFCACB69}" type="slidenum">
              <a:rPr lang="en-GB"/>
              <a:pPr/>
              <a:t>76</a:t>
            </a:fld>
            <a:endParaRPr lang="en-GB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forse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seminar aims at</a:t>
            </a:r>
            <a:r>
              <a:rPr lang="en-GB" baseline="0" dirty="0" smtClean="0"/>
              <a:t> providing a first introduction to the resource discovery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FD7D3-7EA1-44B8-9A3F-8FA81889124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155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Any kind of entity that</a:t>
            </a:r>
            <a:r>
              <a:rPr lang="en-GB" baseline="0" dirty="0" smtClean="0"/>
              <a:t> can be provided as a service -&gt; accessible from other clients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FD7D3-7EA1-44B8-9A3F-8FA81889124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90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Jini</a:t>
            </a:r>
            <a:r>
              <a:rPr lang="en-GB" dirty="0" smtClean="0"/>
              <a:t> Sun</a:t>
            </a:r>
            <a:r>
              <a:rPr lang="en-GB" baseline="0" dirty="0" smtClean="0"/>
              <a:t> 1998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FD7D3-7EA1-44B8-9A3F-8FA81889124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145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tratteggio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FD7D3-7EA1-44B8-9A3F-8FA81889124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0557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FD7D3-7EA1-44B8-9A3F-8FA818891245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231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tech,</a:t>
            </a:r>
            <a:r>
              <a:rPr lang="en-GB" baseline="0" dirty="0" smtClean="0"/>
              <a:t> that we have seen give you the possibility to locate a provider by once it has been found it necessary to find a path from the source to the destination.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FD7D3-7EA1-44B8-9A3F-8FA818891245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7747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 Such information has bee acquired during the time or pre-configured</a:t>
            </a:r>
          </a:p>
          <a:p>
            <a:endParaRPr lang="en-GB" dirty="0" smtClean="0"/>
          </a:p>
          <a:p>
            <a:r>
              <a:rPr lang="en-GB" dirty="0" smtClean="0"/>
              <a:t>The techniques</a:t>
            </a:r>
            <a:r>
              <a:rPr lang="en-GB" baseline="0" dirty="0" smtClean="0"/>
              <a:t> we have reviewed aim at propagating </a:t>
            </a:r>
            <a:r>
              <a:rPr lang="en-GB" baseline="0" dirty="0" err="1" smtClean="0"/>
              <a:t>persiting</a:t>
            </a:r>
            <a:r>
              <a:rPr lang="en-GB" baseline="0" dirty="0" smtClean="0"/>
              <a:t> or killing the information about the services. But once we have found the provide we have to find a path from the source (the client) to the destination (the provider).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 number of methods exist in order to </a:t>
            </a:r>
            <a:r>
              <a:rPr lang="en-GB" dirty="0" smtClean="0"/>
              <a:t>find a path from the source to the destination node</a:t>
            </a:r>
          </a:p>
          <a:p>
            <a:pPr lvl="1"/>
            <a:r>
              <a:rPr lang="en-GB" dirty="0" smtClean="0"/>
              <a:t>The source is the clients submitting the query</a:t>
            </a:r>
          </a:p>
          <a:p>
            <a:pPr lvl="1"/>
            <a:r>
              <a:rPr lang="en-GB" dirty="0" smtClean="0"/>
              <a:t>The destination is the provider hosting the resource</a:t>
            </a:r>
          </a:p>
          <a:p>
            <a:pPr marL="411480" lvl="1" indent="0">
              <a:buNone/>
            </a:pPr>
            <a:endParaRPr lang="en-GB" dirty="0" smtClean="0"/>
          </a:p>
          <a:p>
            <a:r>
              <a:rPr lang="en-GB" dirty="0" smtClean="0"/>
              <a:t>The path can be evaluated according to the cost of search:</a:t>
            </a:r>
          </a:p>
          <a:p>
            <a:pPr lvl="1"/>
            <a:r>
              <a:rPr lang="en-GB" dirty="0" smtClean="0"/>
              <a:t>Path length in terms of number of hops</a:t>
            </a:r>
          </a:p>
          <a:p>
            <a:pPr lvl="1"/>
            <a:r>
              <a:rPr lang="en-GB" dirty="0" smtClean="0"/>
              <a:t>Number of packets sent in order to reach the provider</a:t>
            </a:r>
          </a:p>
          <a:p>
            <a:pPr lvl="1"/>
            <a:r>
              <a:rPr lang="en-GB" dirty="0" smtClean="0"/>
              <a:t>Energy cost in order to access to the provider</a:t>
            </a:r>
          </a:p>
          <a:p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FD7D3-7EA1-44B8-9A3F-8FA818891245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748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Methods governed by random variables. Good performance is expected, but not guaranteed by these </a:t>
            </a:r>
            <a:r>
              <a:rPr lang="en-GB" dirty="0" smtClean="0"/>
              <a:t>algorithms.</a:t>
            </a:r>
            <a:endParaRPr lang="en-GB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8FD7D3-7EA1-44B8-9A3F-8FA818891245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2102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D51E8-6BE6-4587-90D9-B5695133CA0E}" type="datetime1">
              <a:rPr lang="en-GB" smtClean="0"/>
              <a:t>08/05/2012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E05FB8-49B9-4DCB-95F0-CACB9CA27CA0}" type="datetime1">
              <a:rPr lang="en-GB" smtClean="0"/>
              <a:t>08/05/2012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7B772-0A65-4315-B6FC-490D9B43DE7D}" type="datetime1">
              <a:rPr lang="en-GB" smtClean="0"/>
              <a:t>08/05/2012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67BE3-9892-4A42-A5F4-894154387BFE}" type="datetime1">
              <a:rPr lang="en-GB" smtClean="0"/>
              <a:t>08/05/2012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6CB0C7-1DFA-4825-A594-4FC55579B6BE}" type="datetime1">
              <a:rPr lang="en-GB" smtClean="0"/>
              <a:t>08/05/2012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A43813-27E9-4DE9-9227-D55EFC1B200D}" type="datetime1">
              <a:rPr lang="en-GB" smtClean="0"/>
              <a:t>08/05/2012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EC5B9-9F98-4F93-88D5-D90D964B264A}" type="datetime1">
              <a:rPr lang="en-GB" smtClean="0"/>
              <a:t>08/05/2012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0BEFF-71B6-481A-B8BF-7E30C58F3F2B}" type="datetime1">
              <a:rPr lang="en-GB" smtClean="0"/>
              <a:t>08/05/2012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4C9F9-9B76-4CFD-BDCC-470408F0B0FF}" type="datetime1">
              <a:rPr lang="en-GB" smtClean="0"/>
              <a:t>08/05/2012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‹N›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6200E-81B3-4F88-8079-15594317CADE}" type="datetime1">
              <a:rPr lang="en-GB" smtClean="0"/>
              <a:t>08/05/2012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‹N›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3F1BE-AFB0-4E4A-B1B7-7BD921EB78E2}" type="datetime1">
              <a:rPr lang="en-GB" smtClean="0"/>
              <a:t>08/05/2012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CBB951AB-58BB-488D-A402-0CFF947353E7}" type="slidenum">
              <a:rPr lang="en-GB" smtClean="0"/>
              <a:t>‹N›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6B4A4DC4-F460-4359-BE4D-30E91AA81B49}" type="datetime1">
              <a:rPr lang="en-GB" smtClean="0"/>
              <a:t>08/05/2012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3.png"/><Relationship Id="rId2" Type="http://schemas.openxmlformats.org/officeDocument/2006/relationships/image" Target="../media/image5.png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png"/><Relationship Id="rId3" Type="http://schemas.openxmlformats.org/officeDocument/2006/relationships/image" Target="../media/image260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0.png"/><Relationship Id="rId3" Type="http://schemas.openxmlformats.org/officeDocument/2006/relationships/image" Target="../media/image480.png"/><Relationship Id="rId7" Type="http://schemas.openxmlformats.org/officeDocument/2006/relationships/image" Target="../media/image52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0.png"/><Relationship Id="rId5" Type="http://schemas.openxmlformats.org/officeDocument/2006/relationships/image" Target="../media/image500.png"/><Relationship Id="rId10" Type="http://schemas.openxmlformats.org/officeDocument/2006/relationships/image" Target="../media/image55.png"/><Relationship Id="rId4" Type="http://schemas.openxmlformats.org/officeDocument/2006/relationships/image" Target="../media/image490.png"/><Relationship Id="rId9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pple.com/library/mac/documentation/Cocoa/Conceptual/NetServices/NetServices.pdf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pple.com/library/mac/documentation/Cocoa/Conceptual/NetServices/NetServices.pdf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apple.com/library/mac/documentation/Cocoa/Conceptual/NetServices/NetServices.pdf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10" Type="http://schemas.openxmlformats.org/officeDocument/2006/relationships/image" Target="../media/image74.pn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ets.rwth-aachen.de/fileadmin/templates/images/PublicationPdfs/2006/DynamicQueryAbolishment_Globecom.pdf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2492896"/>
            <a:ext cx="7772400" cy="1470025"/>
          </a:xfrm>
        </p:spPr>
        <p:txBody>
          <a:bodyPr/>
          <a:lstStyle/>
          <a:p>
            <a:r>
              <a:rPr lang="en-US" sz="5400" dirty="0" smtClean="0"/>
              <a:t>Architectures, Techniques and Methods for Resource Discovery</a:t>
            </a:r>
            <a:endParaRPr lang="en-GB" sz="5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Michele </a:t>
            </a:r>
            <a:r>
              <a:rPr lang="en-GB" dirty="0" err="1" smtClean="0"/>
              <a:t>Girolami</a:t>
            </a:r>
            <a:endParaRPr lang="en-GB" dirty="0" smtClean="0"/>
          </a:p>
          <a:p>
            <a:r>
              <a:rPr lang="it-IT" dirty="0" err="1" smtClean="0"/>
              <a:t>Ph.D</a:t>
            </a:r>
            <a:r>
              <a:rPr lang="it-IT" dirty="0" smtClean="0"/>
              <a:t>. </a:t>
            </a:r>
            <a:r>
              <a:rPr lang="it-IT" dirty="0" err="1" smtClean="0"/>
              <a:t>Lunchtime</a:t>
            </a:r>
            <a:r>
              <a:rPr lang="it-IT" dirty="0" smtClean="0"/>
              <a:t> </a:t>
            </a:r>
            <a:r>
              <a:rPr lang="it-IT" dirty="0" err="1" smtClean="0"/>
              <a:t>Seminars</a:t>
            </a:r>
            <a:endParaRPr lang="it-IT" dirty="0" smtClean="0"/>
          </a:p>
          <a:p>
            <a:r>
              <a:rPr lang="it-IT" dirty="0" smtClean="0"/>
              <a:t>2012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615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675E47"/>
                </a:solidFill>
              </a:rPr>
              <a:t>2</a:t>
            </a:r>
            <a:r>
              <a:rPr lang="en-GB" sz="2400" dirty="0" smtClean="0">
                <a:solidFill>
                  <a:srgbClr val="675E47"/>
                </a:solidFill>
              </a:rPr>
              <a:t>. RD Architectures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 smtClean="0">
                <a:solidFill>
                  <a:srgbClr val="675E47"/>
                </a:solidFill>
              </a:rPr>
              <a:t>Centralized Architecture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Resource Directory: collects the information about the resources available on the network</a:t>
            </a:r>
          </a:p>
          <a:p>
            <a:r>
              <a:rPr lang="en-GB" dirty="0" smtClean="0"/>
              <a:t>Resource Provider: advertises the resource (</a:t>
            </a:r>
            <a:r>
              <a:rPr lang="en-GB" dirty="0" err="1" smtClean="0"/>
              <a:t>adv</a:t>
            </a:r>
            <a:r>
              <a:rPr lang="en-GB" dirty="0" smtClean="0"/>
              <a:t>) to the </a:t>
            </a:r>
            <a:r>
              <a:rPr lang="en-GB" dirty="0"/>
              <a:t>Resource Directory</a:t>
            </a:r>
            <a:endParaRPr lang="en-GB" dirty="0" smtClean="0"/>
          </a:p>
          <a:p>
            <a:r>
              <a:rPr lang="en-GB" dirty="0"/>
              <a:t>Resource Client</a:t>
            </a:r>
            <a:r>
              <a:rPr lang="en-GB" dirty="0" smtClean="0"/>
              <a:t>: queries the </a:t>
            </a:r>
            <a:r>
              <a:rPr lang="en-GB" dirty="0"/>
              <a:t>Service </a:t>
            </a:r>
            <a:r>
              <a:rPr lang="en-GB" dirty="0" smtClean="0"/>
              <a:t>Directory for a specific resource and accesses the Service Provider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10</a:t>
            </a:fld>
            <a:endParaRPr lang="en-GB"/>
          </a:p>
        </p:txBody>
      </p:sp>
      <p:sp>
        <p:nvSpPr>
          <p:cNvPr id="6" name="Ovale 5"/>
          <p:cNvSpPr/>
          <p:nvPr/>
        </p:nvSpPr>
        <p:spPr>
          <a:xfrm>
            <a:off x="6084168" y="3501008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e 6"/>
          <p:cNvSpPr/>
          <p:nvPr/>
        </p:nvSpPr>
        <p:spPr>
          <a:xfrm>
            <a:off x="3782822" y="282016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ttangolo 7"/>
              <p:cNvSpPr/>
              <p:nvPr/>
            </p:nvSpPr>
            <p:spPr>
              <a:xfrm>
                <a:off x="5076056" y="5271490"/>
                <a:ext cx="4751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Rettangolo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271490"/>
                <a:ext cx="475194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2123728" y="5291916"/>
                <a:ext cx="738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𝑎𝑑𝑣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8" y="5291916"/>
                <a:ext cx="73872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riangolo isoscele 9"/>
          <p:cNvSpPr/>
          <p:nvPr/>
        </p:nvSpPr>
        <p:spPr>
          <a:xfrm>
            <a:off x="5034153" y="1948890"/>
            <a:ext cx="360040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riangolo isoscele 10"/>
          <p:cNvSpPr/>
          <p:nvPr/>
        </p:nvSpPr>
        <p:spPr>
          <a:xfrm>
            <a:off x="3754421" y="5508622"/>
            <a:ext cx="360040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e 11"/>
          <p:cNvSpPr/>
          <p:nvPr/>
        </p:nvSpPr>
        <p:spPr>
          <a:xfrm>
            <a:off x="1259632" y="554462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sp>
        <p:nvSpPr>
          <p:cNvPr id="13" name="Ovale 12"/>
          <p:cNvSpPr/>
          <p:nvPr/>
        </p:nvSpPr>
        <p:spPr>
          <a:xfrm>
            <a:off x="6372200" y="554462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Connettore 2 14"/>
          <p:cNvCxnSpPr>
            <a:stCxn id="12" idx="6"/>
            <a:endCxn id="11" idx="1"/>
          </p:cNvCxnSpPr>
          <p:nvPr/>
        </p:nvCxnSpPr>
        <p:spPr>
          <a:xfrm>
            <a:off x="1547664" y="5688642"/>
            <a:ext cx="2296767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6" name="Tabella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650975"/>
                  </p:ext>
                </p:extLst>
              </p:nvPr>
            </p:nvGraphicFramePr>
            <p:xfrm>
              <a:off x="2493092" y="4005064"/>
              <a:ext cx="3162062" cy="11300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1031"/>
                    <a:gridCol w="1581031"/>
                  </a:tblGrid>
                  <a:tr h="376808">
                    <a:tc>
                      <a:txBody>
                        <a:bodyPr/>
                        <a:lstStyle/>
                        <a:p>
                          <a:r>
                            <a:rPr lang="en-GB" sz="1400" b="0" i="1" kern="1200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Node</a:t>
                          </a:r>
                          <a:endParaRPr lang="en-GB" sz="1800" b="0" i="1" kern="1200" dirty="0">
                            <a:solidFill>
                              <a:schemeClr val="tx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i="1" kern="1200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Advertisements</a:t>
                          </a:r>
                          <a:endParaRPr lang="en-GB" sz="1400" b="0" i="1" kern="1200" dirty="0">
                            <a:solidFill>
                              <a:schemeClr val="tx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298309">
                    <a:tc>
                      <a:txBody>
                        <a:bodyPr/>
                        <a:lstStyle/>
                        <a:p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𝑎𝑑𝑣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𝑎𝑑𝑣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298309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j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𝑎𝑑𝑣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𝑎𝑑𝑣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6" name="Tabella 1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55650975"/>
                  </p:ext>
                </p:extLst>
              </p:nvPr>
            </p:nvGraphicFramePr>
            <p:xfrm>
              <a:off x="2493092" y="4005064"/>
              <a:ext cx="3162062" cy="11300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81031"/>
                    <a:gridCol w="1581031"/>
                  </a:tblGrid>
                  <a:tr h="376808">
                    <a:tc>
                      <a:txBody>
                        <a:bodyPr/>
                        <a:lstStyle/>
                        <a:p>
                          <a:r>
                            <a:rPr lang="en-GB" sz="1400" b="0" i="1" kern="1200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Node</a:t>
                          </a:r>
                          <a:endParaRPr lang="en-GB" sz="1800" b="0" i="1" kern="1200" dirty="0">
                            <a:solidFill>
                              <a:schemeClr val="tx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i="1" kern="1200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Advertisements</a:t>
                          </a:r>
                          <a:endParaRPr lang="en-GB" sz="1400" b="0" i="1" kern="1200" dirty="0">
                            <a:solidFill>
                              <a:schemeClr val="tx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772" t="-106667" b="-126667"/>
                          </a:stretch>
                        </a:blipFill>
                      </a:tcPr>
                    </a:tc>
                  </a:tr>
                  <a:tr h="387477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j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772" t="-196825" b="-206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cxnSp>
        <p:nvCxnSpPr>
          <p:cNvPr id="17" name="Connettore 2 16"/>
          <p:cNvCxnSpPr>
            <a:stCxn id="13" idx="2"/>
            <a:endCxn id="11" idx="5"/>
          </p:cNvCxnSpPr>
          <p:nvPr/>
        </p:nvCxnSpPr>
        <p:spPr>
          <a:xfrm flipH="1">
            <a:off x="4024451" y="5688642"/>
            <a:ext cx="2347749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4 21"/>
          <p:cNvCxnSpPr>
            <a:stCxn id="13" idx="4"/>
            <a:endCxn id="12" idx="4"/>
          </p:cNvCxnSpPr>
          <p:nvPr/>
        </p:nvCxnSpPr>
        <p:spPr>
          <a:xfrm rot="5400000">
            <a:off x="3959932" y="3276374"/>
            <a:ext cx="12700" cy="5112568"/>
          </a:xfrm>
          <a:prstGeom prst="bentConnector3">
            <a:avLst>
              <a:gd name="adj1" fmla="val 6050000"/>
            </a:avLst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ttangolo 17"/>
              <p:cNvSpPr/>
              <p:nvPr/>
            </p:nvSpPr>
            <p:spPr>
              <a:xfrm>
                <a:off x="5017384" y="5691865"/>
                <a:ext cx="738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𝑎𝑑𝑣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8" name="Rettangolo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384" y="5691865"/>
                <a:ext cx="73872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18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11" grpId="0" animBg="1"/>
      <p:bldP spid="12" grpId="0" animBg="1"/>
      <p:bldP spid="13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675E47"/>
                </a:solidFill>
              </a:rPr>
              <a:t>2. </a:t>
            </a:r>
            <a:r>
              <a:rPr lang="en-GB" sz="2400" dirty="0">
                <a:solidFill>
                  <a:srgbClr val="675E47"/>
                </a:solidFill>
              </a:rPr>
              <a:t>RD Architectures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Centralized Architecture</a:t>
            </a:r>
            <a:endParaRPr lang="en-GB" dirty="0"/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7378229"/>
              </p:ext>
            </p:extLst>
          </p:nvPr>
        </p:nvGraphicFramePr>
        <p:xfrm>
          <a:off x="1043608" y="1556792"/>
          <a:ext cx="584299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11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0" y="3789040"/>
            <a:ext cx="424885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Static configuration: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directory pre-configured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c</a:t>
            </a:r>
            <a:r>
              <a:rPr lang="en-GB" dirty="0" smtClean="0"/>
              <a:t>lients know the RD URLs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/>
              <a:t>directory </a:t>
            </a:r>
            <a:r>
              <a:rPr lang="en-GB" dirty="0" smtClean="0"/>
              <a:t>must be always reachable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229403" y="3789039"/>
            <a:ext cx="431893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Variable  number of RD nodes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can be dynamically elected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can be removed or added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need a synchronization strategy</a:t>
            </a:r>
          </a:p>
          <a:p>
            <a:pPr lvl="1"/>
            <a:r>
              <a:rPr lang="en-GB" dirty="0" smtClean="0"/>
              <a:t>or replicas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Dynamic configuration: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dirty="0" smtClean="0"/>
              <a:t>Clients discovers the directory with</a:t>
            </a:r>
          </a:p>
          <a:p>
            <a:pPr lvl="1"/>
            <a:r>
              <a:rPr lang="en-GB" dirty="0"/>
              <a:t> </a:t>
            </a:r>
            <a:r>
              <a:rPr lang="en-GB" dirty="0" err="1" smtClean="0"/>
              <a:t>ie</a:t>
            </a:r>
            <a:r>
              <a:rPr lang="en-GB" dirty="0" smtClean="0"/>
              <a:t>. m-cast or b-cast announces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7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675E47"/>
                </a:solidFill>
              </a:rPr>
              <a:t>2. </a:t>
            </a:r>
            <a:r>
              <a:rPr lang="en-GB" sz="2400" dirty="0">
                <a:solidFill>
                  <a:srgbClr val="675E47"/>
                </a:solidFill>
              </a:rPr>
              <a:t>RD Architectures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Centralized Architecture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12</a:t>
            </a:fld>
            <a:endParaRPr lang="en-GB"/>
          </a:p>
        </p:txBody>
      </p:sp>
      <p:sp>
        <p:nvSpPr>
          <p:cNvPr id="6" name="Triangolo isoscele 5"/>
          <p:cNvSpPr/>
          <p:nvPr/>
        </p:nvSpPr>
        <p:spPr>
          <a:xfrm>
            <a:off x="1356864" y="3225749"/>
            <a:ext cx="360040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e 6"/>
          <p:cNvSpPr/>
          <p:nvPr/>
        </p:nvSpPr>
        <p:spPr>
          <a:xfrm>
            <a:off x="467544" y="450912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 err="1"/>
              <a:t>i</a:t>
            </a:r>
            <a:endParaRPr lang="en-GB" i="1" dirty="0"/>
          </a:p>
        </p:txBody>
      </p:sp>
      <p:sp>
        <p:nvSpPr>
          <p:cNvPr id="8" name="Ovale 7"/>
          <p:cNvSpPr/>
          <p:nvPr/>
        </p:nvSpPr>
        <p:spPr>
          <a:xfrm>
            <a:off x="2044201" y="4509120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ttore 2 9"/>
          <p:cNvCxnSpPr>
            <a:stCxn id="7" idx="7"/>
            <a:endCxn id="6" idx="3"/>
          </p:cNvCxnSpPr>
          <p:nvPr/>
        </p:nvCxnSpPr>
        <p:spPr>
          <a:xfrm flipV="1">
            <a:off x="713395" y="3585789"/>
            <a:ext cx="823489" cy="965512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8" idx="1"/>
            <a:endCxn id="6" idx="3"/>
          </p:cNvCxnSpPr>
          <p:nvPr/>
        </p:nvCxnSpPr>
        <p:spPr>
          <a:xfrm flipH="1" flipV="1">
            <a:off x="1536884" y="3585789"/>
            <a:ext cx="549498" cy="965512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riangolo isoscele 16"/>
          <p:cNvSpPr/>
          <p:nvPr/>
        </p:nvSpPr>
        <p:spPr>
          <a:xfrm>
            <a:off x="5921104" y="2328038"/>
            <a:ext cx="360040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riangolo isoscele 17"/>
          <p:cNvSpPr/>
          <p:nvPr/>
        </p:nvSpPr>
        <p:spPr>
          <a:xfrm>
            <a:off x="5201024" y="3225749"/>
            <a:ext cx="360040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riangolo isoscele 18"/>
          <p:cNvSpPr/>
          <p:nvPr/>
        </p:nvSpPr>
        <p:spPr>
          <a:xfrm>
            <a:off x="6713192" y="3225749"/>
            <a:ext cx="360040" cy="36004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Connettore 2 21"/>
          <p:cNvCxnSpPr>
            <a:stCxn id="18" idx="5"/>
            <a:endCxn id="17" idx="3"/>
          </p:cNvCxnSpPr>
          <p:nvPr/>
        </p:nvCxnSpPr>
        <p:spPr>
          <a:xfrm flipV="1">
            <a:off x="5471054" y="2688078"/>
            <a:ext cx="630070" cy="717691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>
            <a:stCxn id="19" idx="1"/>
          </p:cNvCxnSpPr>
          <p:nvPr/>
        </p:nvCxnSpPr>
        <p:spPr>
          <a:xfrm flipH="1" flipV="1">
            <a:off x="6101124" y="2698793"/>
            <a:ext cx="702078" cy="706976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19" idx="1"/>
            <a:endCxn id="18" idx="5"/>
          </p:cNvCxnSpPr>
          <p:nvPr/>
        </p:nvCxnSpPr>
        <p:spPr>
          <a:xfrm flipH="1">
            <a:off x="5471054" y="3405769"/>
            <a:ext cx="1332148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e 29"/>
          <p:cNvSpPr/>
          <p:nvPr/>
        </p:nvSpPr>
        <p:spPr>
          <a:xfrm>
            <a:off x="7751360" y="2723369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1" name="Connettore 2 30"/>
          <p:cNvCxnSpPr>
            <a:stCxn id="19" idx="5"/>
            <a:endCxn id="30" idx="3"/>
          </p:cNvCxnSpPr>
          <p:nvPr/>
        </p:nvCxnSpPr>
        <p:spPr>
          <a:xfrm flipV="1">
            <a:off x="6983222" y="2969220"/>
            <a:ext cx="810319" cy="436549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e 34"/>
          <p:cNvSpPr/>
          <p:nvPr/>
        </p:nvSpPr>
        <p:spPr>
          <a:xfrm>
            <a:off x="3979790" y="379196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err="1" smtClean="0"/>
              <a:t>i</a:t>
            </a:r>
            <a:endParaRPr lang="en-GB" dirty="0"/>
          </a:p>
        </p:txBody>
      </p:sp>
      <p:cxnSp>
        <p:nvCxnSpPr>
          <p:cNvPr id="36" name="Connettore 2 35"/>
          <p:cNvCxnSpPr>
            <a:stCxn id="35" idx="7"/>
            <a:endCxn id="18" idx="2"/>
          </p:cNvCxnSpPr>
          <p:nvPr/>
        </p:nvCxnSpPr>
        <p:spPr>
          <a:xfrm flipV="1">
            <a:off x="4225641" y="3585789"/>
            <a:ext cx="975383" cy="248355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e 39"/>
          <p:cNvSpPr/>
          <p:nvPr/>
        </p:nvSpPr>
        <p:spPr>
          <a:xfrm>
            <a:off x="2628649" y="3261753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1" name="Connettore 2 40"/>
          <p:cNvCxnSpPr>
            <a:endCxn id="6" idx="5"/>
          </p:cNvCxnSpPr>
          <p:nvPr/>
        </p:nvCxnSpPr>
        <p:spPr>
          <a:xfrm flipH="1">
            <a:off x="1626894" y="3405769"/>
            <a:ext cx="1001755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e 44"/>
          <p:cNvSpPr/>
          <p:nvPr/>
        </p:nvSpPr>
        <p:spPr>
          <a:xfrm>
            <a:off x="176516" y="326175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j</a:t>
            </a:r>
          </a:p>
        </p:txBody>
      </p:sp>
      <p:cxnSp>
        <p:nvCxnSpPr>
          <p:cNvPr id="46" name="Connettore 2 45"/>
          <p:cNvCxnSpPr>
            <a:stCxn id="45" idx="6"/>
            <a:endCxn id="6" idx="1"/>
          </p:cNvCxnSpPr>
          <p:nvPr/>
        </p:nvCxnSpPr>
        <p:spPr>
          <a:xfrm>
            <a:off x="464548" y="3405769"/>
            <a:ext cx="982326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e 48"/>
          <p:cNvSpPr/>
          <p:nvPr/>
        </p:nvSpPr>
        <p:spPr>
          <a:xfrm>
            <a:off x="4593090" y="2040044"/>
            <a:ext cx="3014254" cy="2253052"/>
          </a:xfrm>
          <a:prstGeom prst="ellipse">
            <a:avLst/>
          </a:prstGeom>
          <a:noFill/>
          <a:ln w="95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D</a:t>
            </a:r>
            <a:r>
              <a:rPr lang="en-GB" dirty="0" smtClean="0">
                <a:solidFill>
                  <a:schemeClr val="tx1"/>
                </a:solidFill>
              </a:rPr>
              <a:t>irectory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1" name="Ovale 50"/>
          <p:cNvSpPr/>
          <p:nvPr/>
        </p:nvSpPr>
        <p:spPr>
          <a:xfrm>
            <a:off x="3979418" y="299044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i="1" dirty="0"/>
              <a:t>j</a:t>
            </a:r>
          </a:p>
        </p:txBody>
      </p:sp>
      <p:cxnSp>
        <p:nvCxnSpPr>
          <p:cNvPr id="52" name="Connettore 2 51"/>
          <p:cNvCxnSpPr>
            <a:endCxn id="18" idx="2"/>
          </p:cNvCxnSpPr>
          <p:nvPr/>
        </p:nvCxnSpPr>
        <p:spPr>
          <a:xfrm>
            <a:off x="4267822" y="3200291"/>
            <a:ext cx="933202" cy="38549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2" name="Tabella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8421677"/>
                  </p:ext>
                </p:extLst>
              </p:nvPr>
            </p:nvGraphicFramePr>
            <p:xfrm>
              <a:off x="0" y="1712075"/>
              <a:ext cx="3162062" cy="11300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5878"/>
                    <a:gridCol w="1656184"/>
                  </a:tblGrid>
                  <a:tr h="376808">
                    <a:tc>
                      <a:txBody>
                        <a:bodyPr/>
                        <a:lstStyle/>
                        <a:p>
                          <a:r>
                            <a:rPr lang="en-GB" sz="1400" b="0" i="1" kern="1200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Node</a:t>
                          </a:r>
                          <a:endParaRPr lang="en-GB" sz="1800" b="0" i="1" kern="1200" dirty="0">
                            <a:solidFill>
                              <a:schemeClr val="tx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i="1" kern="1200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Advertisements</a:t>
                          </a:r>
                          <a:endParaRPr lang="en-GB" sz="1400" b="0" i="1" kern="1200" dirty="0">
                            <a:solidFill>
                              <a:schemeClr val="tx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298309">
                    <a:tc>
                      <a:txBody>
                        <a:bodyPr/>
                        <a:lstStyle/>
                        <a:p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𝑎𝑑𝑣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h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𝑎𝑑𝑣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𝑘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337552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j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𝑎𝑑𝑣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it-IT" b="0" i="1" smtClean="0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n-GB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𝑎𝑑𝑣</m:t>
                                    </m:r>
                                  </m:e>
                                  <m:sub>
                                    <m:r>
                                      <a:rPr lang="it-IT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32" name="Tabella 3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48421677"/>
                  </p:ext>
                </p:extLst>
              </p:nvPr>
            </p:nvGraphicFramePr>
            <p:xfrm>
              <a:off x="0" y="1712075"/>
              <a:ext cx="3162062" cy="1130045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05878"/>
                    <a:gridCol w="1656184"/>
                  </a:tblGrid>
                  <a:tr h="376808">
                    <a:tc>
                      <a:txBody>
                        <a:bodyPr/>
                        <a:lstStyle/>
                        <a:p>
                          <a:r>
                            <a:rPr lang="en-GB" sz="1400" b="0" i="1" kern="1200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Node</a:t>
                          </a:r>
                          <a:endParaRPr lang="en-GB" sz="1800" b="0" i="1" kern="1200" dirty="0">
                            <a:solidFill>
                              <a:schemeClr val="tx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400" b="0" i="1" kern="1200" dirty="0" smtClean="0">
                              <a:solidFill>
                                <a:schemeClr val="tx1"/>
                              </a:solidFill>
                              <a:latin typeface="Cambria Math"/>
                              <a:ea typeface="+mn-ea"/>
                              <a:cs typeface="+mn-cs"/>
                            </a:rPr>
                            <a:t>Advertisements</a:t>
                          </a:r>
                          <a:endParaRPr lang="en-GB" sz="1400" b="0" i="1" kern="1200" dirty="0">
                            <a:solidFill>
                              <a:schemeClr val="tx1"/>
                            </a:solidFill>
                            <a:latin typeface="Cambria Math"/>
                            <a:ea typeface="+mn-ea"/>
                            <a:cs typeface="+mn-cs"/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 err="1" smtClean="0"/>
                            <a:t>i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0809" t="-106667" b="-126667"/>
                          </a:stretch>
                        </a:blipFill>
                      </a:tcPr>
                    </a:tc>
                  </a:tr>
                  <a:tr h="387477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j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it-IT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90809" t="-196825" b="-2063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33" name="Tabel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573167"/>
              </p:ext>
            </p:extLst>
          </p:nvPr>
        </p:nvGraphicFramePr>
        <p:xfrm>
          <a:off x="5274078" y="4068545"/>
          <a:ext cx="1663062" cy="10863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1531"/>
                <a:gridCol w="831531"/>
              </a:tblGrid>
              <a:tr h="354871">
                <a:tc>
                  <a:txBody>
                    <a:bodyPr/>
                    <a:lstStyle/>
                    <a:p>
                      <a:r>
                        <a:rPr lang="en-GB" sz="1400" b="0" i="1" kern="1200" dirty="0" smtClean="0">
                          <a:solidFill>
                            <a:schemeClr val="tx1"/>
                          </a:solidFill>
                          <a:latin typeface="Cambria Math"/>
                          <a:ea typeface="+mn-ea"/>
                          <a:cs typeface="+mn-cs"/>
                        </a:rPr>
                        <a:t>Node</a:t>
                      </a:r>
                      <a:endParaRPr lang="en-GB" sz="1800" b="0" i="1" kern="1200" dirty="0">
                        <a:solidFill>
                          <a:schemeClr val="tx1"/>
                        </a:solidFill>
                        <a:latin typeface="Cambria Math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b="0" i="1" kern="1200" dirty="0" err="1" smtClean="0">
                          <a:solidFill>
                            <a:schemeClr val="tx1"/>
                          </a:solidFill>
                          <a:latin typeface="Cambria Math"/>
                          <a:ea typeface="+mn-ea"/>
                          <a:cs typeface="+mn-cs"/>
                        </a:rPr>
                        <a:t>Adv</a:t>
                      </a:r>
                      <a:r>
                        <a:rPr lang="en-GB" sz="1100" b="0" i="1" kern="1200" dirty="0" err="1" smtClean="0">
                          <a:solidFill>
                            <a:schemeClr val="tx1"/>
                          </a:solidFill>
                          <a:latin typeface="Cambria Math"/>
                          <a:ea typeface="+mn-ea"/>
                          <a:cs typeface="+mn-cs"/>
                        </a:rPr>
                        <a:t>s</a:t>
                      </a:r>
                      <a:endParaRPr lang="en-GB" sz="1400" b="0" i="1" kern="1200" dirty="0">
                        <a:solidFill>
                          <a:schemeClr val="tx1"/>
                        </a:solidFill>
                        <a:latin typeface="Cambria Math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19654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i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[…]</a:t>
                      </a:r>
                      <a:endParaRPr lang="en-GB" dirty="0"/>
                    </a:p>
                  </a:txBody>
                  <a:tcPr/>
                </a:tc>
              </a:tr>
              <a:tr h="219654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j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[…]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CasellaDiTesto 10"/>
          <p:cNvSpPr txBox="1"/>
          <p:nvPr/>
        </p:nvSpPr>
        <p:spPr>
          <a:xfrm>
            <a:off x="521822" y="5745252"/>
            <a:ext cx="73735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Humanist777BT-RomanB"/>
              </a:rPr>
              <a:t>U. C. </a:t>
            </a:r>
            <a:r>
              <a:rPr lang="en-US" sz="1600" dirty="0" err="1">
                <a:latin typeface="Humanist777BT-RomanB"/>
              </a:rPr>
              <a:t>Kozat</a:t>
            </a:r>
            <a:r>
              <a:rPr lang="en-US" sz="1600" dirty="0">
                <a:latin typeface="Humanist777BT-RomanB"/>
              </a:rPr>
              <a:t> and L. </a:t>
            </a:r>
            <a:r>
              <a:rPr lang="en-US" sz="1600" dirty="0" err="1">
                <a:latin typeface="Humanist777BT-RomanB"/>
              </a:rPr>
              <a:t>Tassiulas</a:t>
            </a:r>
            <a:r>
              <a:rPr lang="en-US" sz="1600" dirty="0">
                <a:latin typeface="Humanist777BT-RomanB"/>
              </a:rPr>
              <a:t>, “Service Discovery in Mobile Ad</a:t>
            </a:r>
          </a:p>
          <a:p>
            <a:r>
              <a:rPr lang="en-US" sz="1600" dirty="0">
                <a:latin typeface="Humanist777BT-RomanB"/>
              </a:rPr>
              <a:t>Hoc Networks: An Overall Perspective on Architectural Choices</a:t>
            </a:r>
          </a:p>
          <a:p>
            <a:r>
              <a:rPr lang="en-US" sz="1600" dirty="0">
                <a:latin typeface="Humanist777BT-RomanB"/>
              </a:rPr>
              <a:t>and Network Layer Support Issues,” </a:t>
            </a:r>
            <a:r>
              <a:rPr lang="en-US" sz="1600" i="1" dirty="0">
                <a:latin typeface="Humanist777BT-ItalicB"/>
              </a:rPr>
              <a:t>Ad Hoc Networks</a:t>
            </a:r>
            <a:r>
              <a:rPr lang="en-US" sz="1600" dirty="0">
                <a:latin typeface="Humanist777BT-RomanB"/>
              </a:rPr>
              <a:t>, vol. 2,</a:t>
            </a:r>
          </a:p>
          <a:p>
            <a:r>
              <a:rPr lang="en-GB" sz="1600" dirty="0">
                <a:latin typeface="Humanist777BT-RomanB"/>
              </a:rPr>
              <a:t>no. 1, 2004, pp. 23–44.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215873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675E47"/>
                </a:solidFill>
              </a:rPr>
              <a:t>2. </a:t>
            </a:r>
            <a:r>
              <a:rPr lang="en-GB" sz="2800" dirty="0">
                <a:solidFill>
                  <a:srgbClr val="675E47"/>
                </a:solidFill>
              </a:rPr>
              <a:t>RD Architectures</a:t>
            </a:r>
            <a:r>
              <a:rPr lang="en-GB" sz="4800" dirty="0">
                <a:solidFill>
                  <a:srgbClr val="675E47"/>
                </a:solidFill>
              </a:rPr>
              <a:t/>
            </a:r>
            <a:br>
              <a:rPr lang="en-GB" sz="4800" dirty="0">
                <a:solidFill>
                  <a:srgbClr val="675E47"/>
                </a:solidFill>
              </a:rPr>
            </a:br>
            <a:r>
              <a:rPr lang="en-GB" sz="4800" dirty="0" smtClean="0">
                <a:solidFill>
                  <a:srgbClr val="675E47"/>
                </a:solidFill>
              </a:rPr>
              <a:t>Decentralized Architecture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Resource Provider: announces the availability of the resources to the whole network or answers to the client queries</a:t>
            </a:r>
            <a:endParaRPr lang="en-GB" dirty="0"/>
          </a:p>
          <a:p>
            <a:r>
              <a:rPr lang="en-GB" dirty="0"/>
              <a:t>Resource Client</a:t>
            </a:r>
            <a:r>
              <a:rPr lang="en-GB" dirty="0" smtClean="0"/>
              <a:t>: injects the queries into the network waiting for a response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1176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675E47"/>
                </a:solidFill>
              </a:rPr>
              <a:t>2. RD Architectures</a:t>
            </a:r>
            <a:r>
              <a:rPr lang="en-GB" sz="4800" dirty="0">
                <a:solidFill>
                  <a:srgbClr val="675E47"/>
                </a:solidFill>
              </a:rPr>
              <a:t/>
            </a:r>
            <a:br>
              <a:rPr lang="en-GB" sz="4800" dirty="0">
                <a:solidFill>
                  <a:srgbClr val="675E47"/>
                </a:solidFill>
              </a:rPr>
            </a:br>
            <a:r>
              <a:rPr lang="en-GB" sz="4800" dirty="0">
                <a:solidFill>
                  <a:srgbClr val="675E47"/>
                </a:solidFill>
              </a:rPr>
              <a:t>Decentralized Architecture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14</a:t>
            </a:fld>
            <a:endParaRPr lang="en-GB"/>
          </a:p>
        </p:txBody>
      </p:sp>
      <p:sp>
        <p:nvSpPr>
          <p:cNvPr id="36" name="Ovale 35"/>
          <p:cNvSpPr/>
          <p:nvPr/>
        </p:nvSpPr>
        <p:spPr>
          <a:xfrm>
            <a:off x="5826670" y="6460782"/>
            <a:ext cx="288032" cy="2880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Ovale 36"/>
          <p:cNvSpPr/>
          <p:nvPr/>
        </p:nvSpPr>
        <p:spPr>
          <a:xfrm>
            <a:off x="4255106" y="5387450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Ovale 37"/>
          <p:cNvSpPr/>
          <p:nvPr/>
        </p:nvSpPr>
        <p:spPr>
          <a:xfrm>
            <a:off x="7914902" y="4876606"/>
            <a:ext cx="288032" cy="288032"/>
          </a:xfrm>
          <a:prstGeom prst="ellipse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Ovale 38"/>
          <p:cNvSpPr/>
          <p:nvPr/>
        </p:nvSpPr>
        <p:spPr>
          <a:xfrm>
            <a:off x="6061933" y="4588574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Ovale 39"/>
          <p:cNvSpPr/>
          <p:nvPr/>
        </p:nvSpPr>
        <p:spPr>
          <a:xfrm>
            <a:off x="4602534" y="336443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Ovale 40"/>
          <p:cNvSpPr/>
          <p:nvPr/>
        </p:nvSpPr>
        <p:spPr>
          <a:xfrm>
            <a:off x="7361781" y="336443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asellaDiTesto 41"/>
              <p:cNvSpPr txBox="1"/>
              <p:nvPr/>
            </p:nvSpPr>
            <p:spPr>
              <a:xfrm>
                <a:off x="251520" y="3068333"/>
                <a:ext cx="3671133" cy="1152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/>
                            </a:rPr>
                            <m:t> </m:t>
                          </m:r>
                          <m:eqArr>
                            <m:eqArr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𝑡𝑦𝑝𝑒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𝑎𝑐𝑐𝑒𝑠𝑠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𝑐𝑜𝑠𝑡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it-IT" b="0" i="1" smtClean="0">
                                  <a:latin typeface="Cambria Math"/>
                                </a:rPr>
                                <m:t>𝑐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it-IT" b="0" i="1" smtClean="0">
                                      <a:latin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𝑙𝑜𝑐𝑎𝑡𝑖𝑜𝑛</m:t>
                                  </m:r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=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it-IT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  <m:r>
                                        <a:rPr lang="it-IT" b="0" i="1" smtClean="0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it-IT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,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it-IT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it-IT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,</m:t>
                                  </m:r>
                                </m:e>
                                <m:e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                   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it-IT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it-IT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/>
                                            </a:rPr>
                                            <m:t>3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it-IT" b="0" i="1" smtClean="0">
                                      <a:latin typeface="Cambria Math"/>
                                    </a:rPr>
                                    <m:t>,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it-IT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  <m:r>
                                        <a:rPr lang="it-IT" i="1">
                                          <a:latin typeface="Cambria Math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it-IT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it-IT" i="1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e>
                                        <m:sub>
                                          <m:r>
                                            <a:rPr lang="it-IT" b="0" i="1" smtClean="0">
                                              <a:latin typeface="Cambria Math"/>
                                            </a:rPr>
                                            <m:t>4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eqAr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CasellaDiTesto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068333"/>
                <a:ext cx="3671133" cy="115204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3" name="Connettore 1 42"/>
          <p:cNvCxnSpPr>
            <a:stCxn id="36" idx="2"/>
            <a:endCxn id="37" idx="5"/>
          </p:cNvCxnSpPr>
          <p:nvPr/>
        </p:nvCxnSpPr>
        <p:spPr>
          <a:xfrm flipH="1" flipV="1">
            <a:off x="4500957" y="5633301"/>
            <a:ext cx="1325713" cy="9714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>
            <a:stCxn id="36" idx="6"/>
            <a:endCxn id="38" idx="3"/>
          </p:cNvCxnSpPr>
          <p:nvPr/>
        </p:nvCxnSpPr>
        <p:spPr>
          <a:xfrm flipV="1">
            <a:off x="6114702" y="5122457"/>
            <a:ext cx="1842381" cy="14823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ttore 1 44"/>
          <p:cNvCxnSpPr>
            <a:stCxn id="37" idx="7"/>
            <a:endCxn id="39" idx="2"/>
          </p:cNvCxnSpPr>
          <p:nvPr/>
        </p:nvCxnSpPr>
        <p:spPr>
          <a:xfrm flipV="1">
            <a:off x="4500957" y="4732590"/>
            <a:ext cx="1560976" cy="697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1 45"/>
          <p:cNvCxnSpPr>
            <a:stCxn id="40" idx="4"/>
            <a:endCxn id="37" idx="7"/>
          </p:cNvCxnSpPr>
          <p:nvPr/>
        </p:nvCxnSpPr>
        <p:spPr>
          <a:xfrm flipH="1">
            <a:off x="4500957" y="3652470"/>
            <a:ext cx="245593" cy="177716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>
            <a:stCxn id="41" idx="2"/>
            <a:endCxn id="40" idx="6"/>
          </p:cNvCxnSpPr>
          <p:nvPr/>
        </p:nvCxnSpPr>
        <p:spPr>
          <a:xfrm flipH="1">
            <a:off x="4890566" y="3508454"/>
            <a:ext cx="247121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>
            <a:stCxn id="41" idx="3"/>
            <a:endCxn id="39" idx="7"/>
          </p:cNvCxnSpPr>
          <p:nvPr/>
        </p:nvCxnSpPr>
        <p:spPr>
          <a:xfrm flipH="1">
            <a:off x="6307784" y="3610289"/>
            <a:ext cx="1096178" cy="102046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ttore 1 48"/>
          <p:cNvCxnSpPr>
            <a:stCxn id="39" idx="6"/>
            <a:endCxn id="38" idx="1"/>
          </p:cNvCxnSpPr>
          <p:nvPr/>
        </p:nvCxnSpPr>
        <p:spPr>
          <a:xfrm>
            <a:off x="6349965" y="4732590"/>
            <a:ext cx="1607118" cy="18619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tangolo 49"/>
              <p:cNvSpPr/>
              <p:nvPr/>
            </p:nvSpPr>
            <p:spPr>
              <a:xfrm>
                <a:off x="4688619" y="5940543"/>
                <a:ext cx="4751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0" name="Rettango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8619" y="5940543"/>
                <a:ext cx="475194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ttangolo 50"/>
              <p:cNvSpPr/>
              <p:nvPr/>
            </p:nvSpPr>
            <p:spPr>
              <a:xfrm>
                <a:off x="6945928" y="5862845"/>
                <a:ext cx="4751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1" name="Rettangolo 5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5928" y="5862845"/>
                <a:ext cx="47519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ttangolo 51"/>
              <p:cNvSpPr/>
              <p:nvPr/>
            </p:nvSpPr>
            <p:spPr>
              <a:xfrm>
                <a:off x="4310084" y="3698416"/>
                <a:ext cx="4751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2" name="Rettangolo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0084" y="3698416"/>
                <a:ext cx="475194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ttangolo 52"/>
              <p:cNvSpPr/>
              <p:nvPr/>
            </p:nvSpPr>
            <p:spPr>
              <a:xfrm>
                <a:off x="5281445" y="4979972"/>
                <a:ext cx="4751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3" name="Rettangolo 5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1445" y="4979972"/>
                <a:ext cx="475194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tangolo 53"/>
              <p:cNvSpPr/>
              <p:nvPr/>
            </p:nvSpPr>
            <p:spPr>
              <a:xfrm>
                <a:off x="6754820" y="4403908"/>
                <a:ext cx="4751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Rettango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820" y="4403908"/>
                <a:ext cx="475194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ttangolo 54"/>
              <p:cNvSpPr/>
              <p:nvPr/>
            </p:nvSpPr>
            <p:spPr>
              <a:xfrm>
                <a:off x="5756639" y="3062817"/>
                <a:ext cx="4751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5" name="Rettangolo 5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6639" y="3062817"/>
                <a:ext cx="475194" cy="369332"/>
              </a:xfrm>
              <a:prstGeom prst="rect">
                <a:avLst/>
              </a:prstGeom>
              <a:blipFill rotWithShape="1"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Rettangolo 55"/>
              <p:cNvSpPr/>
              <p:nvPr/>
            </p:nvSpPr>
            <p:spPr>
              <a:xfrm>
                <a:off x="7338189" y="2974646"/>
                <a:ext cx="4382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6" name="Rettangolo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38189" y="2974646"/>
                <a:ext cx="438260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tangolo 56"/>
              <p:cNvSpPr/>
              <p:nvPr/>
            </p:nvSpPr>
            <p:spPr>
              <a:xfrm>
                <a:off x="4500957" y="2941621"/>
                <a:ext cx="43826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Rettango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0957" y="2941621"/>
                <a:ext cx="438260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CasellaDiTesto 57"/>
              <p:cNvSpPr txBox="1"/>
              <p:nvPr/>
            </p:nvSpPr>
            <p:spPr>
              <a:xfrm>
                <a:off x="284283" y="4892132"/>
                <a:ext cx="2856744" cy="114666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𝑎𝑑𝑣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it-IT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𝑡𝑦𝑝𝑒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𝑘</m:t>
                              </m:r>
                            </m:e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𝑎𝑐𝑐𝑒𝑠𝑠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𝑐𝑜𝑠𝑡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𝑑</m:t>
                              </m:r>
                            </m:e>
                            <m:e>
                              <m:r>
                                <a:rPr lang="it-IT" i="1">
                                  <a:latin typeface="Cambria Math"/>
                                </a:rPr>
                                <m:t>𝑙𝑜𝑐𝑎𝑡𝑖𝑜𝑛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=[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𝑥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𝑦</m:t>
                              </m:r>
                              <m:r>
                                <a:rPr lang="it-IT" i="1">
                                  <a:latin typeface="Cambria Math"/>
                                </a:rPr>
                                <m:t>]</m:t>
                              </m:r>
                            </m:e>
                            <m:e>
                              <m:r>
                                <a:rPr lang="it-IT" b="0" i="1" smtClean="0">
                                  <a:latin typeface="Cambria Math"/>
                                </a:rPr>
                                <m:t>𝑈𝑅𝐿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8" name="CasellaDiTesto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83" y="4892132"/>
                <a:ext cx="2856744" cy="1146661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tangolo 58"/>
              <p:cNvSpPr/>
              <p:nvPr/>
            </p:nvSpPr>
            <p:spPr>
              <a:xfrm>
                <a:off x="4350723" y="4120522"/>
                <a:ext cx="738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𝑎𝑑𝑣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Rettango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0723" y="4120522"/>
                <a:ext cx="738728" cy="369332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Rettangolo 59"/>
              <p:cNvSpPr/>
              <p:nvPr/>
            </p:nvSpPr>
            <p:spPr>
              <a:xfrm>
                <a:off x="6444797" y="3998096"/>
                <a:ext cx="738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𝑎𝑑𝑣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0" name="Rettangolo 5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797" y="3998096"/>
                <a:ext cx="738728" cy="36933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tangolo 60"/>
              <p:cNvSpPr/>
              <p:nvPr/>
            </p:nvSpPr>
            <p:spPr>
              <a:xfrm>
                <a:off x="4794449" y="6047511"/>
                <a:ext cx="738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𝑎𝑑𝑣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Rettangolo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4449" y="6047511"/>
                <a:ext cx="738728" cy="369332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ttangolo 61"/>
              <p:cNvSpPr/>
              <p:nvPr/>
            </p:nvSpPr>
            <p:spPr>
              <a:xfrm>
                <a:off x="7027729" y="4653563"/>
                <a:ext cx="738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𝑎𝑑𝑣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2" name="Rettangolo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729" y="4653563"/>
                <a:ext cx="738728" cy="369332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tangolo 62"/>
              <p:cNvSpPr/>
              <p:nvPr/>
            </p:nvSpPr>
            <p:spPr>
              <a:xfrm>
                <a:off x="6992417" y="5395668"/>
                <a:ext cx="738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𝑎𝑑𝑣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Rettangolo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2417" y="5395668"/>
                <a:ext cx="738728" cy="369332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Rettangolo 63"/>
              <p:cNvSpPr/>
              <p:nvPr/>
            </p:nvSpPr>
            <p:spPr>
              <a:xfrm>
                <a:off x="7082125" y="3698416"/>
                <a:ext cx="4751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4" name="Rettangolo 6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2125" y="3698416"/>
                <a:ext cx="475194" cy="369332"/>
              </a:xfrm>
              <a:prstGeom prst="rect">
                <a:avLst/>
              </a:prstGeom>
              <a:blipFill rotWithShape="1">
                <a:blip r:embed="rId17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ttangolo 64"/>
          <p:cNvSpPr/>
          <p:nvPr/>
        </p:nvSpPr>
        <p:spPr>
          <a:xfrm>
            <a:off x="4139952" y="2685008"/>
            <a:ext cx="4062982" cy="1535372"/>
          </a:xfrm>
          <a:prstGeom prst="rect">
            <a:avLst/>
          </a:prstGeom>
          <a:noFill/>
          <a:ln w="22225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410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50" grpId="0"/>
      <p:bldP spid="50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9" grpId="0"/>
      <p:bldP spid="60" grpId="0"/>
      <p:bldP spid="61" grpId="0"/>
      <p:bldP spid="62" grpId="0"/>
      <p:bldP spid="63" grpId="0"/>
      <p:bldP spid="64" grpId="0"/>
      <p:bldP spid="6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Index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Introduction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Resource Discovery Architectures</a:t>
            </a:r>
          </a:p>
          <a:p>
            <a:pPr marL="571500" indent="-457200">
              <a:buFont typeface="+mj-lt"/>
              <a:buAutoNum type="arabicPeriod"/>
            </a:pPr>
            <a:r>
              <a:rPr lang="en-GB" b="1" dirty="0"/>
              <a:t>Resource </a:t>
            </a:r>
            <a:r>
              <a:rPr lang="en-GB" b="1" dirty="0" smtClean="0"/>
              <a:t>Discovery Techniques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75000"/>
                  </a:schemeClr>
                </a:solidFill>
              </a:rPr>
              <a:t>Resource </a:t>
            </a: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Discovery Methods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Clustering and Overlay Networks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Dedicated Frameworks 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Open issues in Resource Discovery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75000"/>
                  </a:schemeClr>
                </a:solidFill>
              </a:rPr>
              <a:t>Bibliography</a:t>
            </a:r>
            <a:endParaRPr lang="en-GB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6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675E47"/>
                </a:solidFill>
              </a:rPr>
              <a:t>3. </a:t>
            </a:r>
            <a:r>
              <a:rPr lang="en-GB" sz="2800" dirty="0">
                <a:solidFill>
                  <a:srgbClr val="675E47"/>
                </a:solidFill>
              </a:rPr>
              <a:t>RD </a:t>
            </a:r>
            <a:r>
              <a:rPr lang="en-GB" sz="2800" dirty="0" smtClean="0">
                <a:solidFill>
                  <a:srgbClr val="675E47"/>
                </a:solidFill>
              </a:rPr>
              <a:t>Techniques</a:t>
            </a:r>
            <a:r>
              <a:rPr lang="en-GB" sz="4800" dirty="0">
                <a:solidFill>
                  <a:srgbClr val="675E47"/>
                </a:solidFill>
              </a:rPr>
              <a:t/>
            </a:r>
            <a:br>
              <a:rPr lang="en-GB" sz="4800" dirty="0">
                <a:solidFill>
                  <a:srgbClr val="675E47"/>
                </a:solidFill>
              </a:rPr>
            </a:br>
            <a:r>
              <a:rPr lang="en-GB" sz="4800" dirty="0" smtClean="0">
                <a:solidFill>
                  <a:srgbClr val="675E47"/>
                </a:solidFill>
              </a:rPr>
              <a:t>Packet Propagation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to propagate packets containing the queries into the network</a:t>
            </a:r>
          </a:p>
          <a:p>
            <a:r>
              <a:rPr lang="en-GB" dirty="0" smtClean="0"/>
              <a:t>The choice of the best propagation method depends on:</a:t>
            </a:r>
          </a:p>
          <a:p>
            <a:pPr lvl="1"/>
            <a:r>
              <a:rPr lang="en-GB" dirty="0" smtClean="0"/>
              <a:t>Underlying network topology</a:t>
            </a:r>
          </a:p>
          <a:p>
            <a:pPr lvl="1"/>
            <a:r>
              <a:rPr lang="en-GB" dirty="0" smtClean="0"/>
              <a:t>Communication media</a:t>
            </a:r>
          </a:p>
          <a:p>
            <a:pPr lvl="1"/>
            <a:r>
              <a:rPr lang="en-GB" dirty="0" smtClean="0"/>
              <a:t>Scale of the network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5111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675E47"/>
                </a:solidFill>
              </a:rPr>
              <a:t>3. RD Techniques</a:t>
            </a:r>
            <a:r>
              <a:rPr lang="en-GB" sz="4800" dirty="0">
                <a:solidFill>
                  <a:srgbClr val="675E47"/>
                </a:solidFill>
              </a:rPr>
              <a:t/>
            </a:r>
            <a:br>
              <a:rPr lang="en-GB" sz="4800" dirty="0">
                <a:solidFill>
                  <a:srgbClr val="675E47"/>
                </a:solidFill>
              </a:rPr>
            </a:br>
            <a:r>
              <a:rPr lang="en-GB" sz="4800" dirty="0">
                <a:solidFill>
                  <a:srgbClr val="675E47"/>
                </a:solidFill>
              </a:rPr>
              <a:t>Packet Propagation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i="1" dirty="0" smtClean="0"/>
              <a:t>Unicast</a:t>
            </a:r>
          </a:p>
          <a:p>
            <a:r>
              <a:rPr lang="en-GB" dirty="0" smtClean="0"/>
              <a:t>1 sender  to 1 receiver</a:t>
            </a:r>
          </a:p>
          <a:p>
            <a:pPr lvl="1"/>
            <a:r>
              <a:rPr lang="en-GB" dirty="0" smtClean="0"/>
              <a:t>E.g. the query is sent to one directory</a:t>
            </a:r>
          </a:p>
          <a:p>
            <a:pPr marL="114300" indent="0">
              <a:buNone/>
            </a:pPr>
            <a:endParaRPr lang="en-GB" i="1" dirty="0" smtClean="0"/>
          </a:p>
          <a:p>
            <a:pPr marL="114300" indent="0">
              <a:buNone/>
            </a:pPr>
            <a:r>
              <a:rPr lang="en-GB" i="1" dirty="0" smtClean="0"/>
              <a:t>Broadcast</a:t>
            </a:r>
          </a:p>
          <a:p>
            <a:r>
              <a:rPr lang="en-GB" dirty="0" smtClean="0"/>
              <a:t>1 sender to all receivers</a:t>
            </a:r>
          </a:p>
          <a:p>
            <a:pPr lvl="1"/>
            <a:r>
              <a:rPr lang="en-GB" dirty="0" smtClean="0"/>
              <a:t>E.g. </a:t>
            </a:r>
            <a:r>
              <a:rPr lang="en-GB" dirty="0" smtClean="0"/>
              <a:t>the query is sent to all the providers</a:t>
            </a:r>
            <a:endParaRPr lang="en-GB" dirty="0"/>
          </a:p>
          <a:p>
            <a:pPr marL="114300" indent="0">
              <a:buNone/>
            </a:pPr>
            <a:endParaRPr lang="en-GB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17</a:t>
            </a:fld>
            <a:endParaRPr lang="en-GB"/>
          </a:p>
        </p:txBody>
      </p:sp>
      <p:sp>
        <p:nvSpPr>
          <p:cNvPr id="21" name="Ovale 20"/>
          <p:cNvSpPr/>
          <p:nvPr/>
        </p:nvSpPr>
        <p:spPr>
          <a:xfrm>
            <a:off x="5207496" y="3717032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2" name="Connettore 2 21"/>
          <p:cNvCxnSpPr>
            <a:stCxn id="21" idx="6"/>
          </p:cNvCxnSpPr>
          <p:nvPr/>
        </p:nvCxnSpPr>
        <p:spPr>
          <a:xfrm flipV="1">
            <a:off x="5495528" y="3510973"/>
            <a:ext cx="1152128" cy="3500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e 23"/>
          <p:cNvSpPr/>
          <p:nvPr/>
        </p:nvSpPr>
        <p:spPr>
          <a:xfrm>
            <a:off x="6791672" y="387382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  <p:sp>
        <p:nvSpPr>
          <p:cNvPr id="25" name="Ovale 24"/>
          <p:cNvSpPr/>
          <p:nvPr/>
        </p:nvSpPr>
        <p:spPr>
          <a:xfrm>
            <a:off x="6096388" y="310333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Connettore 2 25"/>
          <p:cNvCxnSpPr>
            <a:stCxn id="21" idx="6"/>
            <a:endCxn id="25" idx="3"/>
          </p:cNvCxnSpPr>
          <p:nvPr/>
        </p:nvCxnSpPr>
        <p:spPr>
          <a:xfrm flipV="1">
            <a:off x="5495528" y="3349184"/>
            <a:ext cx="643041" cy="51186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21" idx="6"/>
            <a:endCxn id="24" idx="2"/>
          </p:cNvCxnSpPr>
          <p:nvPr/>
        </p:nvCxnSpPr>
        <p:spPr>
          <a:xfrm>
            <a:off x="5495528" y="3861048"/>
            <a:ext cx="1296144" cy="15679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uppo 5"/>
          <p:cNvGrpSpPr/>
          <p:nvPr/>
        </p:nvGrpSpPr>
        <p:grpSpPr>
          <a:xfrm>
            <a:off x="6071592" y="1653084"/>
            <a:ext cx="1872208" cy="1058521"/>
            <a:chOff x="5055096" y="1653084"/>
            <a:chExt cx="1872208" cy="1058521"/>
          </a:xfrm>
        </p:grpSpPr>
        <p:sp>
          <p:nvSpPr>
            <p:cNvPr id="8" name="Ovale 7"/>
            <p:cNvSpPr/>
            <p:nvPr/>
          </p:nvSpPr>
          <p:spPr>
            <a:xfrm>
              <a:off x="5055096" y="2266783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" name="Connettore 2 8"/>
            <p:cNvCxnSpPr>
              <a:stCxn id="8" idx="6"/>
            </p:cNvCxnSpPr>
            <p:nvPr/>
          </p:nvCxnSpPr>
          <p:spPr>
            <a:xfrm flipV="1">
              <a:off x="5343128" y="2060724"/>
              <a:ext cx="1152128" cy="35007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e 10"/>
            <p:cNvSpPr/>
            <p:nvPr/>
          </p:nvSpPr>
          <p:spPr>
            <a:xfrm>
              <a:off x="6639272" y="2423573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i="1" dirty="0"/>
            </a:p>
          </p:txBody>
        </p:sp>
        <p:sp>
          <p:nvSpPr>
            <p:cNvPr id="19" name="Ovale 18"/>
            <p:cNvSpPr/>
            <p:nvPr/>
          </p:nvSpPr>
          <p:spPr>
            <a:xfrm>
              <a:off x="5943988" y="1653084"/>
              <a:ext cx="288032" cy="288032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riangolo isoscele 17"/>
            <p:cNvSpPr/>
            <p:nvPr/>
          </p:nvSpPr>
          <p:spPr>
            <a:xfrm>
              <a:off x="6467636" y="1824644"/>
              <a:ext cx="360040" cy="36004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7" name="Ovale 26"/>
          <p:cNvSpPr/>
          <p:nvPr/>
        </p:nvSpPr>
        <p:spPr>
          <a:xfrm>
            <a:off x="6656040" y="334455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29338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675E47"/>
                </a:solidFill>
              </a:rPr>
              <a:t>3. RD Techniques</a:t>
            </a:r>
            <a:r>
              <a:rPr lang="en-GB" sz="4800" dirty="0">
                <a:solidFill>
                  <a:srgbClr val="675E47"/>
                </a:solidFill>
              </a:rPr>
              <a:t/>
            </a:r>
            <a:br>
              <a:rPr lang="en-GB" sz="4800" dirty="0">
                <a:solidFill>
                  <a:srgbClr val="675E47"/>
                </a:solidFill>
              </a:rPr>
            </a:br>
            <a:r>
              <a:rPr lang="en-GB" sz="4800" dirty="0">
                <a:solidFill>
                  <a:srgbClr val="675E47"/>
                </a:solidFill>
              </a:rPr>
              <a:t>Packet Propagation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i="1" dirty="0" smtClean="0"/>
                  <a:t>Multicast</a:t>
                </a:r>
              </a:p>
              <a:p>
                <a:r>
                  <a:rPr lang="en-GB" dirty="0"/>
                  <a:t>1 sender to many receivers</a:t>
                </a:r>
              </a:p>
              <a:p>
                <a:pPr lvl="1"/>
                <a:r>
                  <a:rPr lang="en-GB" dirty="0" smtClean="0"/>
                  <a:t>E.g. providers and clients join some groups of interest 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 is only forwarded to the providers belonging to group </a:t>
                </a:r>
                <a:r>
                  <a:rPr lang="en-GB" i="1" dirty="0"/>
                  <a:t>k</a:t>
                </a:r>
                <a:endParaRPr lang="en-GB" dirty="0"/>
              </a:p>
              <a:p>
                <a:pPr marL="114300" indent="0">
                  <a:buNone/>
                </a:pPr>
                <a:endParaRPr lang="en-GB" i="1" dirty="0" smtClean="0"/>
              </a:p>
              <a:p>
                <a:pPr marL="114300" indent="0">
                  <a:buNone/>
                </a:pPr>
                <a:r>
                  <a:rPr lang="en-GB" i="1" dirty="0" err="1" smtClean="0"/>
                  <a:t>Anycast</a:t>
                </a:r>
                <a:endParaRPr lang="en-GB" i="1" dirty="0" smtClean="0"/>
              </a:p>
              <a:p>
                <a:r>
                  <a:rPr lang="en-GB" i="1" dirty="0" smtClean="0"/>
                  <a:t>1 sender to many top-receivers</a:t>
                </a:r>
              </a:p>
              <a:p>
                <a:r>
                  <a:rPr lang="en-GB" i="1" dirty="0" smtClean="0"/>
                  <a:t>The receivers are chosen according to several metrics like:</a:t>
                </a:r>
              </a:p>
              <a:p>
                <a:pPr lvl="1"/>
                <a:r>
                  <a:rPr lang="en-GB" i="1" dirty="0" smtClean="0"/>
                  <a:t>Closeness to the sender</a:t>
                </a:r>
              </a:p>
              <a:p>
                <a:pPr lvl="1"/>
                <a:r>
                  <a:rPr lang="en-GB" i="1" dirty="0" smtClean="0"/>
                  <a:t>Minimal load</a:t>
                </a:r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18</a:t>
            </a:fld>
            <a:endParaRPr lang="en-GB"/>
          </a:p>
        </p:txBody>
      </p:sp>
      <p:sp>
        <p:nvSpPr>
          <p:cNvPr id="6" name="Ovale 5"/>
          <p:cNvSpPr/>
          <p:nvPr/>
        </p:nvSpPr>
        <p:spPr>
          <a:xfrm>
            <a:off x="5207496" y="2060848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Connettore 2 6"/>
          <p:cNvCxnSpPr>
            <a:stCxn id="6" idx="6"/>
            <a:endCxn id="8" idx="2"/>
          </p:cNvCxnSpPr>
          <p:nvPr/>
        </p:nvCxnSpPr>
        <p:spPr>
          <a:xfrm flipV="1">
            <a:off x="5495528" y="1854789"/>
            <a:ext cx="1152128" cy="35007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e 7"/>
          <p:cNvSpPr/>
          <p:nvPr/>
        </p:nvSpPr>
        <p:spPr>
          <a:xfrm>
            <a:off x="6647656" y="171077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  <p:sp>
        <p:nvSpPr>
          <p:cNvPr id="9" name="Ovale 8"/>
          <p:cNvSpPr/>
          <p:nvPr/>
        </p:nvSpPr>
        <p:spPr>
          <a:xfrm>
            <a:off x="6791672" y="221763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  <p:sp>
        <p:nvSpPr>
          <p:cNvPr id="10" name="Ovale 9"/>
          <p:cNvSpPr/>
          <p:nvPr/>
        </p:nvSpPr>
        <p:spPr>
          <a:xfrm>
            <a:off x="6096388" y="144714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Connettore 2 10"/>
          <p:cNvCxnSpPr>
            <a:stCxn id="6" idx="6"/>
            <a:endCxn id="9" idx="2"/>
          </p:cNvCxnSpPr>
          <p:nvPr/>
        </p:nvCxnSpPr>
        <p:spPr>
          <a:xfrm>
            <a:off x="5495528" y="2204864"/>
            <a:ext cx="1296144" cy="15679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e 11"/>
          <p:cNvSpPr/>
          <p:nvPr/>
        </p:nvSpPr>
        <p:spPr>
          <a:xfrm>
            <a:off x="5071864" y="5661248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3" name="Connettore 2 12"/>
          <p:cNvCxnSpPr>
            <a:stCxn id="12" idx="7"/>
            <a:endCxn id="16" idx="3"/>
          </p:cNvCxnSpPr>
          <p:nvPr/>
        </p:nvCxnSpPr>
        <p:spPr>
          <a:xfrm flipV="1">
            <a:off x="5317715" y="5293400"/>
            <a:ext cx="685222" cy="41002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6512024" y="531117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  <p:sp>
        <p:nvSpPr>
          <p:cNvPr id="15" name="Ovale 14"/>
          <p:cNvSpPr/>
          <p:nvPr/>
        </p:nvSpPr>
        <p:spPr>
          <a:xfrm>
            <a:off x="6656040" y="581803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i="1" dirty="0"/>
          </a:p>
        </p:txBody>
      </p:sp>
      <p:sp>
        <p:nvSpPr>
          <p:cNvPr id="16" name="Ovale 15"/>
          <p:cNvSpPr/>
          <p:nvPr/>
        </p:nvSpPr>
        <p:spPr>
          <a:xfrm>
            <a:off x="5960756" y="504754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Connettore 2 16"/>
          <p:cNvCxnSpPr>
            <a:stCxn id="12" idx="6"/>
            <a:endCxn id="15" idx="2"/>
          </p:cNvCxnSpPr>
          <p:nvPr/>
        </p:nvCxnSpPr>
        <p:spPr>
          <a:xfrm>
            <a:off x="5359896" y="5805264"/>
            <a:ext cx="1296144" cy="15679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tella a 12 punte 18"/>
          <p:cNvSpPr/>
          <p:nvPr/>
        </p:nvSpPr>
        <p:spPr>
          <a:xfrm>
            <a:off x="6132392" y="5007954"/>
            <a:ext cx="216024" cy="206059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Stella a 12 punte 25"/>
          <p:cNvSpPr/>
          <p:nvPr/>
        </p:nvSpPr>
        <p:spPr>
          <a:xfrm>
            <a:off x="6827676" y="5780629"/>
            <a:ext cx="216024" cy="206059"/>
          </a:xfrm>
          <a:prstGeom prst="star1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616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675E47"/>
                </a:solidFill>
              </a:rPr>
              <a:t>3. </a:t>
            </a:r>
            <a:r>
              <a:rPr lang="en-GB" sz="2800" dirty="0">
                <a:solidFill>
                  <a:srgbClr val="675E47"/>
                </a:solidFill>
              </a:rPr>
              <a:t>RD Techniques</a:t>
            </a:r>
            <a:r>
              <a:rPr lang="en-GB" sz="4800" dirty="0">
                <a:solidFill>
                  <a:srgbClr val="675E47"/>
                </a:solidFill>
              </a:rPr>
              <a:t/>
            </a:r>
            <a:br>
              <a:rPr lang="en-GB" sz="4800" dirty="0">
                <a:solidFill>
                  <a:srgbClr val="675E47"/>
                </a:solidFill>
              </a:rPr>
            </a:br>
            <a:r>
              <a:rPr lang="en-GB" sz="4800" dirty="0" smtClean="0">
                <a:solidFill>
                  <a:srgbClr val="675E47"/>
                </a:solidFill>
              </a:rPr>
              <a:t>Discovery Modes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clients learn about the resources the network provide</a:t>
            </a:r>
          </a:p>
          <a:p>
            <a:r>
              <a:rPr lang="en-GB" dirty="0" smtClean="0"/>
              <a:t>The choice of the best discovery </a:t>
            </a:r>
            <a:r>
              <a:rPr lang="en-GB" dirty="0" smtClean="0"/>
              <a:t>mode </a:t>
            </a:r>
            <a:r>
              <a:rPr lang="en-GB" dirty="0" smtClean="0"/>
              <a:t>depends on:</a:t>
            </a:r>
          </a:p>
          <a:p>
            <a:pPr lvl="1"/>
            <a:r>
              <a:rPr lang="en-GB" dirty="0" smtClean="0"/>
              <a:t>Network density</a:t>
            </a:r>
          </a:p>
          <a:p>
            <a:pPr lvl="1"/>
            <a:r>
              <a:rPr lang="en-GB" dirty="0" smtClean="0"/>
              <a:t>Number of available resources</a:t>
            </a:r>
          </a:p>
          <a:p>
            <a:pPr lvl="1"/>
            <a:r>
              <a:rPr lang="en-GB" dirty="0" smtClean="0"/>
              <a:t>Popularity of the resources</a:t>
            </a:r>
          </a:p>
          <a:p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59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a</a:t>
            </a:r>
            <a:r>
              <a:rPr lang="en-GB" dirty="0" smtClean="0"/>
              <a:t>bout me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2</a:t>
            </a:fld>
            <a:endParaRPr lang="en-GB"/>
          </a:p>
        </p:txBody>
      </p:sp>
      <p:pic>
        <p:nvPicPr>
          <p:cNvPr id="2050" name="Picture 2" descr="logo IS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84" y="1375548"/>
            <a:ext cx="1133475" cy="85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2339751" y="1619507"/>
            <a:ext cx="36259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en-US" b="1" dirty="0" smtClean="0"/>
              <a:t>Wireless Networks Laboratory (WN)</a:t>
            </a:r>
            <a:endParaRPr lang="en-US" b="1" dirty="0"/>
          </a:p>
        </p:txBody>
      </p:sp>
      <p:pic>
        <p:nvPicPr>
          <p:cNvPr id="2052" name="Picture 4" descr="Logo università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93293"/>
            <a:ext cx="420052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179512" y="4077072"/>
            <a:ext cx="853054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Research interests: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Pervasive and Ubiquitous Computing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Formal models for Service Discovery in distributed environments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sz="2400" dirty="0" smtClean="0"/>
              <a:t>Wireless Sensor Networks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GB" sz="2400" dirty="0" smtClean="0"/>
              <a:t>802.15.4 and ZigBee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79211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675E47"/>
                </a:solidFill>
              </a:rPr>
              <a:t>3. </a:t>
            </a:r>
            <a:r>
              <a:rPr lang="en-GB" sz="2800" dirty="0">
                <a:solidFill>
                  <a:srgbClr val="675E47"/>
                </a:solidFill>
              </a:rPr>
              <a:t>RD Techniques</a:t>
            </a:r>
            <a:r>
              <a:rPr lang="en-GB" sz="4800" dirty="0">
                <a:solidFill>
                  <a:srgbClr val="675E47"/>
                </a:solidFill>
              </a:rPr>
              <a:t/>
            </a:r>
            <a:br>
              <a:rPr lang="en-GB" sz="4800" dirty="0">
                <a:solidFill>
                  <a:srgbClr val="675E47"/>
                </a:solidFill>
              </a:rPr>
            </a:br>
            <a:r>
              <a:rPr lang="en-GB" sz="4800" dirty="0">
                <a:solidFill>
                  <a:srgbClr val="675E47"/>
                </a:solidFill>
              </a:rPr>
              <a:t>Discovery Modes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i="1" dirty="0" smtClean="0"/>
              <a:t>Reactive</a:t>
            </a:r>
          </a:p>
          <a:p>
            <a:r>
              <a:rPr lang="en-GB" i="1" dirty="0" smtClean="0"/>
              <a:t>Clients explicitly send a query to the directory agent(s) or to a set of providers</a:t>
            </a:r>
          </a:p>
          <a:p>
            <a:endParaRPr lang="en-GB" i="1" dirty="0"/>
          </a:p>
          <a:p>
            <a:pPr marL="114300" indent="0">
              <a:buNone/>
            </a:pPr>
            <a:r>
              <a:rPr lang="en-GB" i="1" dirty="0" smtClean="0"/>
              <a:t>Proactive</a:t>
            </a:r>
          </a:p>
          <a:p>
            <a:r>
              <a:rPr lang="en-GB" i="1" dirty="0" smtClean="0"/>
              <a:t>Clients receive resource advertisements without asking for them</a:t>
            </a:r>
          </a:p>
          <a:p>
            <a:r>
              <a:rPr lang="en-GB" i="1" dirty="0" smtClean="0"/>
              <a:t>Providers announce/refresh the resources as soon as they are available </a:t>
            </a:r>
            <a:endParaRPr lang="en-GB" i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20</a:t>
            </a:fld>
            <a:endParaRPr lang="en-GB"/>
          </a:p>
        </p:txBody>
      </p:sp>
      <p:sp>
        <p:nvSpPr>
          <p:cNvPr id="7" name="Ovale 6"/>
          <p:cNvSpPr/>
          <p:nvPr/>
        </p:nvSpPr>
        <p:spPr>
          <a:xfrm>
            <a:off x="7524328" y="17728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e 8"/>
          <p:cNvSpPr/>
          <p:nvPr/>
        </p:nvSpPr>
        <p:spPr>
          <a:xfrm>
            <a:off x="5934227" y="177281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ttore 2 9"/>
          <p:cNvCxnSpPr/>
          <p:nvPr/>
        </p:nvCxnSpPr>
        <p:spPr>
          <a:xfrm>
            <a:off x="6222259" y="1914550"/>
            <a:ext cx="1302069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ttangolo 12"/>
              <p:cNvSpPr/>
              <p:nvPr/>
            </p:nvSpPr>
            <p:spPr>
              <a:xfrm>
                <a:off x="6635696" y="1484784"/>
                <a:ext cx="4751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Rettangol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5696" y="1484784"/>
                <a:ext cx="475194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e 13"/>
          <p:cNvSpPr/>
          <p:nvPr/>
        </p:nvSpPr>
        <p:spPr>
          <a:xfrm>
            <a:off x="5858007" y="508518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e 14"/>
          <p:cNvSpPr/>
          <p:nvPr/>
        </p:nvSpPr>
        <p:spPr>
          <a:xfrm>
            <a:off x="4343385" y="5085184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Connettore 2 15"/>
          <p:cNvCxnSpPr>
            <a:stCxn id="14" idx="3"/>
            <a:endCxn id="18" idx="6"/>
          </p:cNvCxnSpPr>
          <p:nvPr/>
        </p:nvCxnSpPr>
        <p:spPr>
          <a:xfrm flipH="1">
            <a:off x="4648418" y="5331035"/>
            <a:ext cx="1251770" cy="57134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/>
              <p:cNvSpPr/>
              <p:nvPr/>
            </p:nvSpPr>
            <p:spPr>
              <a:xfrm>
                <a:off x="5044854" y="4797152"/>
                <a:ext cx="738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𝑎𝑑𝑣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4854" y="4797152"/>
                <a:ext cx="738728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Ovale 17"/>
          <p:cNvSpPr/>
          <p:nvPr/>
        </p:nvSpPr>
        <p:spPr>
          <a:xfrm>
            <a:off x="4360386" y="5758368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Ovale 18"/>
          <p:cNvSpPr/>
          <p:nvPr/>
        </p:nvSpPr>
        <p:spPr>
          <a:xfrm>
            <a:off x="5564780" y="609329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3" name="Connettore 2 32"/>
          <p:cNvCxnSpPr>
            <a:stCxn id="14" idx="2"/>
            <a:endCxn id="15" idx="6"/>
          </p:cNvCxnSpPr>
          <p:nvPr/>
        </p:nvCxnSpPr>
        <p:spPr>
          <a:xfrm flipH="1">
            <a:off x="4631417" y="5229200"/>
            <a:ext cx="1226590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14" idx="4"/>
            <a:endCxn id="19" idx="0"/>
          </p:cNvCxnSpPr>
          <p:nvPr/>
        </p:nvCxnSpPr>
        <p:spPr>
          <a:xfrm flipH="1">
            <a:off x="5708796" y="5373216"/>
            <a:ext cx="293227" cy="72008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Rettangolo 41"/>
              <p:cNvSpPr/>
              <p:nvPr/>
            </p:nvSpPr>
            <p:spPr>
              <a:xfrm>
                <a:off x="4625213" y="5291916"/>
                <a:ext cx="738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𝑎𝑑𝑣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2" name="Rettangolo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213" y="5291916"/>
                <a:ext cx="73872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ttangolo 42"/>
              <p:cNvSpPr/>
              <p:nvPr/>
            </p:nvSpPr>
            <p:spPr>
              <a:xfrm>
                <a:off x="5783582" y="5554724"/>
                <a:ext cx="738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𝑎𝑑𝑣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3" name="Rettangolo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582" y="5554724"/>
                <a:ext cx="738728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9070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675E47"/>
                </a:solidFill>
              </a:rPr>
              <a:t>3. </a:t>
            </a:r>
            <a:r>
              <a:rPr lang="en-GB" sz="2800" dirty="0">
                <a:solidFill>
                  <a:srgbClr val="675E47"/>
                </a:solidFill>
              </a:rPr>
              <a:t>RD Techniques</a:t>
            </a:r>
            <a:r>
              <a:rPr lang="en-GB" sz="4800" dirty="0">
                <a:solidFill>
                  <a:srgbClr val="675E47"/>
                </a:solidFill>
              </a:rPr>
              <a:t/>
            </a:r>
            <a:br>
              <a:rPr lang="en-GB" sz="4800" dirty="0">
                <a:solidFill>
                  <a:srgbClr val="675E47"/>
                </a:solidFill>
              </a:rPr>
            </a:br>
            <a:r>
              <a:rPr lang="en-GB" sz="4800" dirty="0" smtClean="0">
                <a:solidFill>
                  <a:srgbClr val="675E47"/>
                </a:solidFill>
              </a:rPr>
              <a:t>Information Delivery Modes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How to share information about resources in the network by reducing the packet propagation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r>
              <a:rPr lang="en-GB" i="1" dirty="0" smtClean="0"/>
              <a:t>Caching</a:t>
            </a:r>
          </a:p>
          <a:p>
            <a:r>
              <a:rPr lang="en-US" dirty="0"/>
              <a:t>N</a:t>
            </a:r>
            <a:r>
              <a:rPr lang="en-US" dirty="0" smtClean="0"/>
              <a:t>odes cache successive resource advertisements in </a:t>
            </a:r>
            <a:r>
              <a:rPr lang="en-US" dirty="0"/>
              <a:t>order not to repeat the search </a:t>
            </a:r>
            <a:r>
              <a:rPr lang="en-US" dirty="0" smtClean="0"/>
              <a:t>later</a:t>
            </a:r>
          </a:p>
          <a:p>
            <a:pPr lvl="1"/>
            <a:r>
              <a:rPr lang="en-GB" dirty="0" smtClean="0"/>
              <a:t>To manage stale-information stored in the cache</a:t>
            </a:r>
          </a:p>
          <a:p>
            <a:pPr lvl="1"/>
            <a:r>
              <a:rPr lang="en-GB" dirty="0" smtClean="0"/>
              <a:t>To keep multiple cache instances: on the resource clients and on the intermediate nodes</a:t>
            </a:r>
          </a:p>
          <a:p>
            <a:pPr marL="114300" indent="0">
              <a:buNone/>
            </a:pPr>
            <a:endParaRPr lang="en-GB" i="1" dirty="0" smtClean="0"/>
          </a:p>
          <a:p>
            <a:pPr marL="114300" indent="0">
              <a:buNone/>
            </a:pPr>
            <a:r>
              <a:rPr lang="en-GB" i="1" dirty="0" smtClean="0"/>
              <a:t>Hello Messages</a:t>
            </a:r>
          </a:p>
          <a:p>
            <a:r>
              <a:rPr lang="en-GB" dirty="0" smtClean="0"/>
              <a:t>The information stored in the cache require to be updated by regular </a:t>
            </a:r>
            <a:r>
              <a:rPr lang="en-GB" i="1" dirty="0" smtClean="0"/>
              <a:t>Hello</a:t>
            </a:r>
            <a:r>
              <a:rPr lang="en-GB" dirty="0" smtClean="0"/>
              <a:t> messages</a:t>
            </a:r>
          </a:p>
          <a:p>
            <a:pPr lvl="1"/>
            <a:r>
              <a:rPr lang="en-GB" dirty="0" smtClean="0"/>
              <a:t>To tune the message rate in order to avoid much of overhead</a:t>
            </a:r>
          </a:p>
          <a:p>
            <a:pPr lvl="1"/>
            <a:r>
              <a:rPr lang="en-GB" dirty="0" smtClean="0"/>
              <a:t>To forward the messages only to 1-2 hop neighbours</a:t>
            </a:r>
          </a:p>
          <a:p>
            <a:pPr lvl="1"/>
            <a:endParaRPr lang="en-GB" i="1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25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rgbClr val="675E47"/>
                </a:solidFill>
              </a:rPr>
              <a:t>3. </a:t>
            </a:r>
            <a:r>
              <a:rPr lang="en-GB" sz="2800" dirty="0">
                <a:solidFill>
                  <a:srgbClr val="675E47"/>
                </a:solidFill>
              </a:rPr>
              <a:t>RD Techniques</a:t>
            </a:r>
            <a:r>
              <a:rPr lang="en-GB" sz="4800" dirty="0">
                <a:solidFill>
                  <a:srgbClr val="675E47"/>
                </a:solidFill>
              </a:rPr>
              <a:t/>
            </a:r>
            <a:br>
              <a:rPr lang="en-GB" sz="4800" dirty="0">
                <a:solidFill>
                  <a:srgbClr val="675E47"/>
                </a:solidFill>
              </a:rPr>
            </a:br>
            <a:r>
              <a:rPr lang="en-GB" sz="4800" dirty="0">
                <a:solidFill>
                  <a:srgbClr val="675E47"/>
                </a:solidFill>
              </a:rPr>
              <a:t>Information Delivery Modes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i="1" dirty="0" smtClean="0"/>
              <a:t>Piggybacking</a:t>
            </a:r>
          </a:p>
          <a:p>
            <a:r>
              <a:rPr lang="en-GB" dirty="0" smtClean="0"/>
              <a:t>To exploit existing protocols in order to deliver information about available/unavailable resources:</a:t>
            </a:r>
          </a:p>
          <a:p>
            <a:pPr lvl="1"/>
            <a:r>
              <a:rPr lang="en-GB" dirty="0" smtClean="0"/>
              <a:t>routing packets by adding an extra payload delivering resource information</a:t>
            </a:r>
          </a:p>
          <a:p>
            <a:pPr lvl="1"/>
            <a:r>
              <a:rPr lang="en-GB" dirty="0"/>
              <a:t>t</a:t>
            </a:r>
            <a:r>
              <a:rPr lang="en-GB" dirty="0" smtClean="0"/>
              <a:t>o </a:t>
            </a:r>
            <a:r>
              <a:rPr lang="en-GB" dirty="0"/>
              <a:t>manage </a:t>
            </a:r>
            <a:r>
              <a:rPr lang="en-US" dirty="0"/>
              <a:t>constraints on the maximum packet </a:t>
            </a:r>
            <a:r>
              <a:rPr lang="en-US" dirty="0" smtClean="0"/>
              <a:t>size used </a:t>
            </a:r>
            <a:r>
              <a:rPr lang="en-US" dirty="0"/>
              <a:t>in different environments on physical </a:t>
            </a:r>
            <a:r>
              <a:rPr lang="en-US" dirty="0" smtClean="0"/>
              <a:t>layer</a:t>
            </a: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114300" indent="0">
              <a:buNone/>
            </a:pPr>
            <a:r>
              <a:rPr lang="en-US" sz="1600" dirty="0" err="1"/>
              <a:t>Sotirios</a:t>
            </a:r>
            <a:r>
              <a:rPr lang="en-US" sz="1600" dirty="0"/>
              <a:t> E. </a:t>
            </a:r>
            <a:r>
              <a:rPr lang="en-US" sz="1600" dirty="0" err="1"/>
              <a:t>Athanaileas</a:t>
            </a:r>
            <a:r>
              <a:rPr lang="en-US" sz="1600" dirty="0"/>
              <a:t>, Christopher N. </a:t>
            </a:r>
            <a:r>
              <a:rPr lang="en-US" sz="1600" dirty="0" err="1"/>
              <a:t>Ververidis</a:t>
            </a:r>
            <a:r>
              <a:rPr lang="en-US" sz="1600" dirty="0"/>
              <a:t> and George C. </a:t>
            </a:r>
            <a:r>
              <a:rPr lang="en-US" sz="1600" dirty="0" err="1" smtClean="0"/>
              <a:t>Polyzos</a:t>
            </a:r>
            <a:r>
              <a:rPr lang="en-US" sz="1600" dirty="0"/>
              <a:t>, Optimized Service Selection for MANETs using </a:t>
            </a:r>
            <a:r>
              <a:rPr lang="en-US" sz="1600" dirty="0" smtClean="0"/>
              <a:t>an </a:t>
            </a:r>
            <a:r>
              <a:rPr lang="en-US" sz="1600" dirty="0"/>
              <a:t>AODV-based Service Discovery Protocol</a:t>
            </a:r>
            <a:endParaRPr lang="en-US" sz="1600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44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675E47"/>
                </a:solidFill>
              </a:rPr>
              <a:t>3. RD Techniques</a:t>
            </a:r>
            <a:r>
              <a:rPr lang="en-GB" sz="4800" dirty="0">
                <a:solidFill>
                  <a:srgbClr val="675E47"/>
                </a:solidFill>
              </a:rPr>
              <a:t/>
            </a:r>
            <a:br>
              <a:rPr lang="en-GB" sz="4800" dirty="0">
                <a:solidFill>
                  <a:srgbClr val="675E47"/>
                </a:solidFill>
              </a:rPr>
            </a:br>
            <a:r>
              <a:rPr lang="en-GB" sz="4800" dirty="0">
                <a:solidFill>
                  <a:srgbClr val="675E47"/>
                </a:solidFill>
              </a:rPr>
              <a:t>Information Delivery Modes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AODV popular routing protocol for MANET</a:t>
            </a:r>
          </a:p>
          <a:p>
            <a:pPr lvl="1"/>
            <a:r>
              <a:rPr lang="en-GB" dirty="0" smtClean="0"/>
              <a:t>RREQ</a:t>
            </a:r>
          </a:p>
          <a:p>
            <a:pPr lvl="1"/>
            <a:r>
              <a:rPr lang="en-GB" dirty="0" smtClean="0"/>
              <a:t>RRESP</a:t>
            </a:r>
          </a:p>
          <a:p>
            <a:r>
              <a:rPr lang="en-GB" dirty="0" smtClean="0"/>
              <a:t>AODV messages extended with</a:t>
            </a:r>
          </a:p>
          <a:p>
            <a:pPr lvl="1"/>
            <a:r>
              <a:rPr lang="en-GB" dirty="0" smtClean="0"/>
              <a:t>SREQ: service request</a:t>
            </a:r>
          </a:p>
          <a:p>
            <a:pPr lvl="1"/>
            <a:r>
              <a:rPr lang="en-GB" dirty="0" smtClean="0"/>
              <a:t>SREP: </a:t>
            </a:r>
            <a:r>
              <a:rPr lang="en-GB" dirty="0"/>
              <a:t>service </a:t>
            </a:r>
            <a:r>
              <a:rPr lang="en-GB" dirty="0" smtClean="0"/>
              <a:t>reply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23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0388" y="3717032"/>
            <a:ext cx="4716016" cy="2918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24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>
                <a:solidFill>
                  <a:srgbClr val="675E47"/>
                </a:solidFill>
              </a:rPr>
              <a:t>3. </a:t>
            </a:r>
            <a:r>
              <a:rPr lang="en-GB" sz="2400" dirty="0">
                <a:solidFill>
                  <a:srgbClr val="675E47"/>
                </a:solidFill>
              </a:rPr>
              <a:t>RD Techniques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 smtClean="0">
                <a:solidFill>
                  <a:srgbClr val="675E47"/>
                </a:solidFill>
              </a:rPr>
              <a:t>Query Termination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packet propagation injects a number of queries into the network</a:t>
            </a:r>
          </a:p>
          <a:p>
            <a:pPr lvl="1"/>
            <a:r>
              <a:rPr lang="en-GB" dirty="0" smtClean="0"/>
              <a:t>If the response has been received, all the running queries have to be terminated by avoiding:</a:t>
            </a:r>
          </a:p>
          <a:p>
            <a:pPr lvl="2"/>
            <a:r>
              <a:rPr lang="en-GB" dirty="0" smtClean="0"/>
              <a:t>network overhead</a:t>
            </a:r>
          </a:p>
          <a:p>
            <a:pPr lvl="2"/>
            <a:r>
              <a:rPr lang="en-GB" dirty="0"/>
              <a:t>c</a:t>
            </a:r>
            <a:r>
              <a:rPr lang="en-GB" dirty="0" smtClean="0"/>
              <a:t>omputation of intermediated and target nodes</a:t>
            </a:r>
          </a:p>
          <a:p>
            <a:pPr lvl="1"/>
            <a:r>
              <a:rPr lang="en-GB" dirty="0" smtClean="0"/>
              <a:t>If the response has not been already received nothing is done</a:t>
            </a:r>
          </a:p>
          <a:p>
            <a:pPr marL="114300" indent="0">
              <a:buNone/>
            </a:pPr>
            <a:endParaRPr lang="en-GB" i="1" dirty="0" smtClean="0"/>
          </a:p>
          <a:p>
            <a:pPr marL="114300" indent="0">
              <a:buNone/>
            </a:pPr>
            <a:endParaRPr lang="en-GB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24</a:t>
            </a:fld>
            <a:endParaRPr lang="en-GB"/>
          </a:p>
        </p:txBody>
      </p:sp>
      <p:sp>
        <p:nvSpPr>
          <p:cNvPr id="6" name="Ovale 5"/>
          <p:cNvSpPr/>
          <p:nvPr/>
        </p:nvSpPr>
        <p:spPr>
          <a:xfrm>
            <a:off x="2580029" y="498423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e 6"/>
          <p:cNvSpPr/>
          <p:nvPr/>
        </p:nvSpPr>
        <p:spPr>
          <a:xfrm>
            <a:off x="3494842" y="6167719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Connettore 2 7"/>
          <p:cNvCxnSpPr>
            <a:stCxn id="7" idx="0"/>
            <a:endCxn id="6" idx="5"/>
          </p:cNvCxnSpPr>
          <p:nvPr/>
        </p:nvCxnSpPr>
        <p:spPr>
          <a:xfrm flipH="1" flipV="1">
            <a:off x="2825880" y="5230084"/>
            <a:ext cx="812978" cy="93763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tangolo 8"/>
              <p:cNvSpPr/>
              <p:nvPr/>
            </p:nvSpPr>
            <p:spPr>
              <a:xfrm>
                <a:off x="3615414" y="5496313"/>
                <a:ext cx="326335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Rettango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414" y="5496313"/>
                <a:ext cx="326335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14815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e 9"/>
          <p:cNvSpPr/>
          <p:nvPr/>
        </p:nvSpPr>
        <p:spPr>
          <a:xfrm>
            <a:off x="4716016" y="493492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4" name="Connettore 2 13"/>
          <p:cNvCxnSpPr>
            <a:stCxn id="7" idx="0"/>
          </p:cNvCxnSpPr>
          <p:nvPr/>
        </p:nvCxnSpPr>
        <p:spPr>
          <a:xfrm flipV="1">
            <a:off x="3638858" y="5355084"/>
            <a:ext cx="0" cy="81263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7" idx="0"/>
            <a:endCxn id="30" idx="3"/>
          </p:cNvCxnSpPr>
          <p:nvPr/>
        </p:nvCxnSpPr>
        <p:spPr>
          <a:xfrm flipV="1">
            <a:off x="3638858" y="5950680"/>
            <a:ext cx="619475" cy="21703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ttangolo 21"/>
              <p:cNvSpPr/>
              <p:nvPr/>
            </p:nvSpPr>
            <p:spPr>
              <a:xfrm>
                <a:off x="2724045" y="5520163"/>
                <a:ext cx="47519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2" name="Rettangolo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045" y="5520163"/>
                <a:ext cx="475194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ttangolo 22"/>
              <p:cNvSpPr/>
              <p:nvPr/>
            </p:nvSpPr>
            <p:spPr>
              <a:xfrm>
                <a:off x="3968452" y="5992861"/>
                <a:ext cx="38161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3" name="Rettangolo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8452" y="5992861"/>
                <a:ext cx="381613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Ovale 23"/>
          <p:cNvSpPr/>
          <p:nvPr/>
        </p:nvSpPr>
        <p:spPr>
          <a:xfrm>
            <a:off x="3506580" y="5086068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e 24"/>
          <p:cNvSpPr/>
          <p:nvPr/>
        </p:nvSpPr>
        <p:spPr>
          <a:xfrm>
            <a:off x="3499507" y="422108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6" name="Connettore 2 25"/>
          <p:cNvCxnSpPr>
            <a:stCxn id="24" idx="0"/>
            <a:endCxn id="25" idx="4"/>
          </p:cNvCxnSpPr>
          <p:nvPr/>
        </p:nvCxnSpPr>
        <p:spPr>
          <a:xfrm flipH="1" flipV="1">
            <a:off x="3643523" y="4509120"/>
            <a:ext cx="7073" cy="57694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e 29"/>
          <p:cNvSpPr/>
          <p:nvPr/>
        </p:nvSpPr>
        <p:spPr>
          <a:xfrm>
            <a:off x="4216152" y="5704829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2" name="Connettore 2 31"/>
          <p:cNvCxnSpPr>
            <a:stCxn id="30" idx="7"/>
            <a:endCxn id="10" idx="4"/>
          </p:cNvCxnSpPr>
          <p:nvPr/>
        </p:nvCxnSpPr>
        <p:spPr>
          <a:xfrm flipV="1">
            <a:off x="4462003" y="5222960"/>
            <a:ext cx="398029" cy="52405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2 35"/>
          <p:cNvCxnSpPr/>
          <p:nvPr/>
        </p:nvCxnSpPr>
        <p:spPr>
          <a:xfrm>
            <a:off x="2809316" y="5222960"/>
            <a:ext cx="812978" cy="93763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ttangolo 38"/>
              <p:cNvSpPr/>
              <p:nvPr/>
            </p:nvSpPr>
            <p:spPr>
              <a:xfrm>
                <a:off x="2724045" y="5623529"/>
                <a:ext cx="738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𝑎𝑑𝑣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9" name="Rettangolo 3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4045" y="5623529"/>
                <a:ext cx="73872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675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2" grpId="0"/>
      <p:bldP spid="23" grpId="0"/>
      <p:bldP spid="3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>
                <a:solidFill>
                  <a:srgbClr val="675E47"/>
                </a:solidFill>
              </a:rPr>
              <a:t>3. RD Techniques</a:t>
            </a:r>
            <a:r>
              <a:rPr lang="en-GB" sz="4800" dirty="0">
                <a:solidFill>
                  <a:srgbClr val="675E47"/>
                </a:solidFill>
              </a:rPr>
              <a:t/>
            </a:r>
            <a:br>
              <a:rPr lang="en-GB" sz="4800" dirty="0">
                <a:solidFill>
                  <a:srgbClr val="675E47"/>
                </a:solidFill>
              </a:rPr>
            </a:br>
            <a:r>
              <a:rPr lang="en-GB" sz="4800" dirty="0">
                <a:solidFill>
                  <a:srgbClr val="675E47"/>
                </a:solidFill>
              </a:rPr>
              <a:t>Query Termination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25</a:t>
            </a:fld>
            <a:endParaRPr lang="en-GB"/>
          </a:p>
        </p:txBody>
      </p:sp>
      <p:sp>
        <p:nvSpPr>
          <p:cNvPr id="6" name="Ovale 5"/>
          <p:cNvSpPr/>
          <p:nvPr/>
        </p:nvSpPr>
        <p:spPr>
          <a:xfrm>
            <a:off x="3055494" y="451153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e 6"/>
          <p:cNvSpPr/>
          <p:nvPr/>
        </p:nvSpPr>
        <p:spPr>
          <a:xfrm>
            <a:off x="3758822" y="5118441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e 7"/>
          <p:cNvSpPr/>
          <p:nvPr/>
        </p:nvSpPr>
        <p:spPr>
          <a:xfrm>
            <a:off x="5229599" y="374875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e 8"/>
          <p:cNvSpPr/>
          <p:nvPr/>
        </p:nvSpPr>
        <p:spPr>
          <a:xfrm>
            <a:off x="3758822" y="3748758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e 9"/>
          <p:cNvSpPr/>
          <p:nvPr/>
        </p:nvSpPr>
        <p:spPr>
          <a:xfrm>
            <a:off x="2333859" y="374875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e 10"/>
          <p:cNvSpPr/>
          <p:nvPr/>
        </p:nvSpPr>
        <p:spPr>
          <a:xfrm>
            <a:off x="4403932" y="4511535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e 11"/>
          <p:cNvSpPr/>
          <p:nvPr/>
        </p:nvSpPr>
        <p:spPr>
          <a:xfrm>
            <a:off x="5899216" y="302611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e 12"/>
          <p:cNvSpPr/>
          <p:nvPr/>
        </p:nvSpPr>
        <p:spPr>
          <a:xfrm>
            <a:off x="3758822" y="302611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e 13"/>
          <p:cNvSpPr/>
          <p:nvPr/>
        </p:nvSpPr>
        <p:spPr>
          <a:xfrm>
            <a:off x="1578736" y="302611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e 14"/>
          <p:cNvSpPr/>
          <p:nvPr/>
        </p:nvSpPr>
        <p:spPr>
          <a:xfrm>
            <a:off x="3758822" y="4492571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8" name="Connettore 2 17"/>
          <p:cNvCxnSpPr>
            <a:stCxn id="7" idx="1"/>
            <a:endCxn id="6" idx="5"/>
          </p:cNvCxnSpPr>
          <p:nvPr/>
        </p:nvCxnSpPr>
        <p:spPr>
          <a:xfrm flipH="1" flipV="1">
            <a:off x="3301345" y="4757386"/>
            <a:ext cx="499658" cy="40323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7" idx="0"/>
            <a:endCxn id="15" idx="4"/>
          </p:cNvCxnSpPr>
          <p:nvPr/>
        </p:nvCxnSpPr>
        <p:spPr>
          <a:xfrm flipV="1">
            <a:off x="3902838" y="4780603"/>
            <a:ext cx="0" cy="33783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7" idx="7"/>
            <a:endCxn id="11" idx="3"/>
          </p:cNvCxnSpPr>
          <p:nvPr/>
        </p:nvCxnSpPr>
        <p:spPr>
          <a:xfrm flipV="1">
            <a:off x="4004673" y="4757386"/>
            <a:ext cx="441440" cy="40323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6" idx="1"/>
            <a:endCxn id="10" idx="5"/>
          </p:cNvCxnSpPr>
          <p:nvPr/>
        </p:nvCxnSpPr>
        <p:spPr>
          <a:xfrm flipH="1" flipV="1">
            <a:off x="2579710" y="3994609"/>
            <a:ext cx="517965" cy="55910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15" idx="0"/>
            <a:endCxn id="9" idx="4"/>
          </p:cNvCxnSpPr>
          <p:nvPr/>
        </p:nvCxnSpPr>
        <p:spPr>
          <a:xfrm flipV="1">
            <a:off x="3902838" y="4036790"/>
            <a:ext cx="0" cy="45578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/>
          <p:cNvCxnSpPr>
            <a:stCxn id="11" idx="7"/>
            <a:endCxn id="8" idx="3"/>
          </p:cNvCxnSpPr>
          <p:nvPr/>
        </p:nvCxnSpPr>
        <p:spPr>
          <a:xfrm flipV="1">
            <a:off x="4649783" y="3994609"/>
            <a:ext cx="621997" cy="55910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uppo 18"/>
          <p:cNvGrpSpPr/>
          <p:nvPr/>
        </p:nvGrpSpPr>
        <p:grpSpPr>
          <a:xfrm>
            <a:off x="2477875" y="4036789"/>
            <a:ext cx="1424963" cy="1881649"/>
            <a:chOff x="2477875" y="4036789"/>
            <a:chExt cx="1424963" cy="1881649"/>
          </a:xfrm>
        </p:grpSpPr>
        <p:cxnSp>
          <p:nvCxnSpPr>
            <p:cNvPr id="16" name="Connettore 4 15"/>
            <p:cNvCxnSpPr>
              <a:stCxn id="10" idx="4"/>
              <a:endCxn id="7" idx="4"/>
            </p:cNvCxnSpPr>
            <p:nvPr/>
          </p:nvCxnSpPr>
          <p:spPr>
            <a:xfrm rot="16200000" flipH="1">
              <a:off x="2505515" y="4009149"/>
              <a:ext cx="1369683" cy="1424963"/>
            </a:xfrm>
            <a:prstGeom prst="bentConnector3">
              <a:avLst>
                <a:gd name="adj1" fmla="val 116690"/>
              </a:avLst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ttangolo 27"/>
                <p:cNvSpPr/>
                <p:nvPr/>
              </p:nvSpPr>
              <p:spPr>
                <a:xfrm>
                  <a:off x="2686130" y="5549106"/>
                  <a:ext cx="73872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𝑎𝑑𝑣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8" name="Rettangolo 2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86130" y="5549106"/>
                  <a:ext cx="738728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0" name="CasellaDiTesto 19"/>
          <p:cNvSpPr txBox="1"/>
          <p:nvPr/>
        </p:nvSpPr>
        <p:spPr>
          <a:xfrm>
            <a:off x="6660232" y="4893125"/>
            <a:ext cx="84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TTL = 1</a:t>
            </a:r>
            <a:endParaRPr lang="en-GB" dirty="0"/>
          </a:p>
        </p:txBody>
      </p:sp>
      <p:sp>
        <p:nvSpPr>
          <p:cNvPr id="31" name="CasellaDiTesto 30"/>
          <p:cNvSpPr txBox="1"/>
          <p:nvPr/>
        </p:nvSpPr>
        <p:spPr>
          <a:xfrm>
            <a:off x="6660232" y="4184384"/>
            <a:ext cx="84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TTL = 2</a:t>
            </a:r>
            <a:endParaRPr lang="en-GB" dirty="0"/>
          </a:p>
        </p:txBody>
      </p:sp>
      <p:sp>
        <p:nvSpPr>
          <p:cNvPr id="3" name="Rettangolo 2"/>
          <p:cNvSpPr/>
          <p:nvPr/>
        </p:nvSpPr>
        <p:spPr>
          <a:xfrm>
            <a:off x="724908" y="1628800"/>
            <a:ext cx="2113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en-GB" i="1" dirty="0"/>
              <a:t>Iterative deepening</a:t>
            </a:r>
          </a:p>
        </p:txBody>
      </p:sp>
    </p:spTree>
    <p:extLst>
      <p:ext uri="{BB962C8B-B14F-4D97-AF65-F5344CB8AC3E}">
        <p14:creationId xmlns:p14="http://schemas.microsoft.com/office/powerpoint/2010/main" val="1418439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3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675E47"/>
                </a:solidFill>
              </a:rPr>
              <a:t>3. RD Techniques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Query Termination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i="1" dirty="0" smtClean="0"/>
              <a:t>Iterative deepening</a:t>
            </a:r>
          </a:p>
          <a:p>
            <a:r>
              <a:rPr lang="en-GB" dirty="0" smtClean="0"/>
              <a:t>A number of successive floods span the network by carrying the query</a:t>
            </a:r>
          </a:p>
          <a:p>
            <a:r>
              <a:rPr lang="en-GB" dirty="0" smtClean="0"/>
              <a:t>TTL value of the flood increases</a:t>
            </a:r>
          </a:p>
          <a:p>
            <a:pPr lvl="1"/>
            <a:r>
              <a:rPr lang="en-GB" dirty="0" smtClean="0"/>
              <a:t>If the resource is discovered the flood iterations are suspended</a:t>
            </a:r>
          </a:p>
          <a:p>
            <a:pPr lvl="1"/>
            <a:r>
              <a:rPr lang="en-GB" dirty="0" smtClean="0"/>
              <a:t>Otherwise a new flood with TTL increased is sent</a:t>
            </a:r>
          </a:p>
          <a:p>
            <a:r>
              <a:rPr lang="en-GB" dirty="0" smtClean="0"/>
              <a:t>The search diameter grows with the TTL value</a:t>
            </a:r>
          </a:p>
          <a:p>
            <a:pPr lvl="1"/>
            <a:r>
              <a:rPr lang="en-GB" dirty="0" smtClean="0"/>
              <a:t>Performs well for popular resources (hosted by lot of provider)</a:t>
            </a:r>
          </a:p>
          <a:p>
            <a:pPr lvl="1"/>
            <a:r>
              <a:rPr lang="en-GB" dirty="0" smtClean="0"/>
              <a:t>Not suitable for rare resources since big and useless area of the network are explored 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38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675E47"/>
                </a:solidFill>
              </a:rPr>
              <a:t>3. RD Techniques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Query Termination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27</a:t>
            </a:fld>
            <a:endParaRPr lang="en-GB"/>
          </a:p>
        </p:txBody>
      </p:sp>
      <p:sp>
        <p:nvSpPr>
          <p:cNvPr id="6" name="Ovale 5"/>
          <p:cNvSpPr/>
          <p:nvPr/>
        </p:nvSpPr>
        <p:spPr>
          <a:xfrm>
            <a:off x="2676140" y="37184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e 6"/>
          <p:cNvSpPr/>
          <p:nvPr/>
        </p:nvSpPr>
        <p:spPr>
          <a:xfrm>
            <a:off x="3367710" y="4509120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e 7"/>
          <p:cNvSpPr/>
          <p:nvPr/>
        </p:nvSpPr>
        <p:spPr>
          <a:xfrm>
            <a:off x="4838487" y="28529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e 8"/>
          <p:cNvSpPr/>
          <p:nvPr/>
        </p:nvSpPr>
        <p:spPr>
          <a:xfrm>
            <a:off x="3367710" y="2852936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e 9"/>
          <p:cNvSpPr/>
          <p:nvPr/>
        </p:nvSpPr>
        <p:spPr>
          <a:xfrm>
            <a:off x="1962857" y="288832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e 10"/>
          <p:cNvSpPr/>
          <p:nvPr/>
        </p:nvSpPr>
        <p:spPr>
          <a:xfrm>
            <a:off x="4012820" y="376061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e 11"/>
          <p:cNvSpPr/>
          <p:nvPr/>
        </p:nvSpPr>
        <p:spPr>
          <a:xfrm>
            <a:off x="5508104" y="2175037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e 12"/>
          <p:cNvSpPr/>
          <p:nvPr/>
        </p:nvSpPr>
        <p:spPr>
          <a:xfrm>
            <a:off x="3362535" y="21328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e 13"/>
          <p:cNvSpPr/>
          <p:nvPr/>
        </p:nvSpPr>
        <p:spPr>
          <a:xfrm>
            <a:off x="1187624" y="2175037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e 14"/>
          <p:cNvSpPr/>
          <p:nvPr/>
        </p:nvSpPr>
        <p:spPr>
          <a:xfrm>
            <a:off x="3367710" y="3741649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6" name="Connettore 2 15"/>
          <p:cNvCxnSpPr>
            <a:stCxn id="7" idx="1"/>
            <a:endCxn id="6" idx="5"/>
          </p:cNvCxnSpPr>
          <p:nvPr/>
        </p:nvCxnSpPr>
        <p:spPr>
          <a:xfrm flipH="1" flipV="1">
            <a:off x="2921991" y="3964283"/>
            <a:ext cx="487900" cy="58701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7" idx="7"/>
            <a:endCxn id="11" idx="3"/>
          </p:cNvCxnSpPr>
          <p:nvPr/>
        </p:nvCxnSpPr>
        <p:spPr>
          <a:xfrm flipV="1">
            <a:off x="3613561" y="4006464"/>
            <a:ext cx="441440" cy="54483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6" idx="1"/>
            <a:endCxn id="10" idx="5"/>
          </p:cNvCxnSpPr>
          <p:nvPr/>
        </p:nvCxnSpPr>
        <p:spPr>
          <a:xfrm flipH="1" flipV="1">
            <a:off x="2208708" y="3134178"/>
            <a:ext cx="509613" cy="62643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2"/>
          <p:cNvGrpSpPr/>
          <p:nvPr/>
        </p:nvGrpSpPr>
        <p:grpSpPr>
          <a:xfrm>
            <a:off x="3613562" y="4006463"/>
            <a:ext cx="1383837" cy="748507"/>
            <a:chOff x="3613562" y="4006463"/>
            <a:chExt cx="1383837" cy="748507"/>
          </a:xfrm>
        </p:grpSpPr>
        <p:cxnSp>
          <p:nvCxnSpPr>
            <p:cNvPr id="43" name="Connettore 4 42"/>
            <p:cNvCxnSpPr>
              <a:stCxn id="11" idx="5"/>
              <a:endCxn id="7" idx="5"/>
            </p:cNvCxnSpPr>
            <p:nvPr/>
          </p:nvCxnSpPr>
          <p:spPr>
            <a:xfrm rot="5400000">
              <a:off x="3561863" y="4058162"/>
              <a:ext cx="748507" cy="645110"/>
            </a:xfrm>
            <a:prstGeom prst="bentConnector3">
              <a:avLst>
                <a:gd name="adj1" fmla="val 136176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ttangolo 19"/>
                <p:cNvSpPr/>
                <p:nvPr/>
              </p:nvSpPr>
              <p:spPr>
                <a:xfrm>
                  <a:off x="4258671" y="4252153"/>
                  <a:ext cx="738728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𝑎𝑑𝑣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𝑘</m:t>
                            </m:r>
                          </m:sub>
                        </m:sSub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0" name="Rettangolo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8671" y="4252153"/>
                  <a:ext cx="738728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3" name="Gruppo 32"/>
          <p:cNvGrpSpPr/>
          <p:nvPr/>
        </p:nvGrpSpPr>
        <p:grpSpPr>
          <a:xfrm>
            <a:off x="878777" y="3134177"/>
            <a:ext cx="2531114" cy="1620793"/>
            <a:chOff x="878777" y="3134177"/>
            <a:chExt cx="2531114" cy="1620793"/>
          </a:xfrm>
        </p:grpSpPr>
        <p:cxnSp>
          <p:nvCxnSpPr>
            <p:cNvPr id="30" name="Connettore 4 29"/>
            <p:cNvCxnSpPr>
              <a:stCxn id="10" idx="3"/>
              <a:endCxn id="7" idx="3"/>
            </p:cNvCxnSpPr>
            <p:nvPr/>
          </p:nvCxnSpPr>
          <p:spPr>
            <a:xfrm rot="16200000" flipH="1">
              <a:off x="1897068" y="3242147"/>
              <a:ext cx="1620793" cy="1404853"/>
            </a:xfrm>
            <a:prstGeom prst="bentConnector3">
              <a:avLst>
                <a:gd name="adj1" fmla="val 116707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ttangolo 21"/>
                <p:cNvSpPr/>
                <p:nvPr/>
              </p:nvSpPr>
              <p:spPr>
                <a:xfrm>
                  <a:off x="878777" y="4260634"/>
                  <a:ext cx="1169679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it-IT" i="1" smtClean="0">
                            <a:latin typeface="Cambria Math"/>
                          </a:rPr>
                          <m:t>𝑐</m:t>
                        </m:r>
                        <m:r>
                          <a:rPr lang="it-IT" b="0" i="1" smtClean="0">
                            <a:latin typeface="Cambria Math"/>
                          </a:rPr>
                          <m:t>h𝑒𝑐𝑘𝑖𝑛𝑔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22" name="Rettangolo 2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8777" y="4260634"/>
                  <a:ext cx="1169679" cy="369332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3" name="Connettore 2 22"/>
          <p:cNvCxnSpPr>
            <a:stCxn id="6" idx="7"/>
            <a:endCxn id="9" idx="3"/>
          </p:cNvCxnSpPr>
          <p:nvPr/>
        </p:nvCxnSpPr>
        <p:spPr>
          <a:xfrm flipV="1">
            <a:off x="2921991" y="3098787"/>
            <a:ext cx="487900" cy="66182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/>
              <p:cNvSpPr/>
              <p:nvPr/>
            </p:nvSpPr>
            <p:spPr>
              <a:xfrm>
                <a:off x="3555997" y="3176359"/>
                <a:ext cx="11696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 smtClean="0">
                          <a:latin typeface="Cambria Math"/>
                        </a:rPr>
                        <m:t>𝑐</m:t>
                      </m:r>
                      <m:r>
                        <a:rPr lang="it-IT" b="0" i="1" smtClean="0">
                          <a:latin typeface="Cambria Math"/>
                        </a:rPr>
                        <m:t>h𝑒𝑐𝑘𝑖𝑛𝑔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Rettango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5997" y="3176359"/>
                <a:ext cx="1169679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ttore 2 27"/>
          <p:cNvCxnSpPr>
            <a:stCxn id="9" idx="4"/>
            <a:endCxn id="15" idx="0"/>
          </p:cNvCxnSpPr>
          <p:nvPr/>
        </p:nvCxnSpPr>
        <p:spPr>
          <a:xfrm>
            <a:off x="3511726" y="3140968"/>
            <a:ext cx="0" cy="60068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stCxn id="15" idx="4"/>
            <a:endCxn id="7" idx="0"/>
          </p:cNvCxnSpPr>
          <p:nvPr/>
        </p:nvCxnSpPr>
        <p:spPr>
          <a:xfrm>
            <a:off x="3511726" y="4029681"/>
            <a:ext cx="0" cy="47943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ttangolo 28"/>
              <p:cNvSpPr/>
              <p:nvPr/>
            </p:nvSpPr>
            <p:spPr>
              <a:xfrm>
                <a:off x="4342841" y="3706875"/>
                <a:ext cx="31861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𝑖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9" name="Rettangolo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841" y="3706875"/>
                <a:ext cx="31861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ttangolo 31"/>
              <p:cNvSpPr/>
              <p:nvPr/>
            </p:nvSpPr>
            <p:spPr>
              <a:xfrm>
                <a:off x="1531824" y="2847677"/>
                <a:ext cx="3248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𝑗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2" name="Rettangolo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824" y="2847677"/>
                <a:ext cx="32489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ttangolo 33"/>
              <p:cNvSpPr/>
              <p:nvPr/>
            </p:nvSpPr>
            <p:spPr>
              <a:xfrm>
                <a:off x="2964172" y="2847677"/>
                <a:ext cx="3709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𝑘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4" name="Rettangolo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172" y="2847677"/>
                <a:ext cx="370935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CasellaDiTesto 34"/>
          <p:cNvSpPr txBox="1"/>
          <p:nvPr/>
        </p:nvSpPr>
        <p:spPr>
          <a:xfrm>
            <a:off x="7092280" y="2812286"/>
            <a:ext cx="848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TTL = 2</a:t>
            </a:r>
            <a:endParaRPr lang="en-GB" dirty="0"/>
          </a:p>
        </p:txBody>
      </p:sp>
      <p:sp>
        <p:nvSpPr>
          <p:cNvPr id="17" name="Rettangolo 16"/>
          <p:cNvSpPr/>
          <p:nvPr/>
        </p:nvSpPr>
        <p:spPr>
          <a:xfrm>
            <a:off x="716664" y="1484784"/>
            <a:ext cx="11400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None/>
            </a:pPr>
            <a:r>
              <a:rPr lang="en-GB" i="1" dirty="0"/>
              <a:t>Checking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ttangolo 35"/>
              <p:cNvSpPr/>
              <p:nvPr/>
            </p:nvSpPr>
            <p:spPr>
              <a:xfrm>
                <a:off x="2293351" y="3719963"/>
                <a:ext cx="4355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𝑚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6" name="Rettangolo 3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3351" y="3719963"/>
                <a:ext cx="435504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01709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675E47"/>
                </a:solidFill>
              </a:rPr>
              <a:t>3. RD Techniques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Query Termination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i="1" dirty="0" smtClean="0"/>
              <a:t>Checking</a:t>
            </a:r>
          </a:p>
          <a:p>
            <a:r>
              <a:rPr lang="en-GB" dirty="0" smtClean="0"/>
              <a:t>The query replicas are sent to a number of neighbours  randomly selected</a:t>
            </a:r>
          </a:p>
          <a:p>
            <a:r>
              <a:rPr lang="en-GB" dirty="0" smtClean="0"/>
              <a:t>The query is forwarded toward the destination until the TTL &gt;0</a:t>
            </a:r>
          </a:p>
          <a:p>
            <a:r>
              <a:rPr lang="en-GB" dirty="0" smtClean="0"/>
              <a:t>When TTL = 0, the intermediate node sends a checking packet to the source </a:t>
            </a:r>
          </a:p>
          <a:p>
            <a:pPr lvl="1"/>
            <a:r>
              <a:rPr lang="en-GB" dirty="0" smtClean="0"/>
              <a:t>If the query is not answered the propagation continues  with TTL renewed</a:t>
            </a:r>
          </a:p>
          <a:p>
            <a:pPr lvl="1"/>
            <a:r>
              <a:rPr lang="en-GB" dirty="0" smtClean="0"/>
              <a:t>Otherwise the query is terminated</a:t>
            </a:r>
            <a:endParaRPr lang="en-GB" dirty="0"/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5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Index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Resource Discovery Architectures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Resource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Discovery Techniques</a:t>
            </a:r>
          </a:p>
          <a:p>
            <a:pPr marL="571500" indent="-457200">
              <a:buFont typeface="+mj-lt"/>
              <a:buAutoNum type="arabicPeriod"/>
            </a:pPr>
            <a:r>
              <a:rPr lang="en-GB" b="1" dirty="0"/>
              <a:t>Resource </a:t>
            </a:r>
            <a:r>
              <a:rPr lang="en-GB" b="1" dirty="0" smtClean="0"/>
              <a:t>Discovery Methods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Clustering and Overlay Networks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Dedicated Frameworks 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Open issues in Resource Discovery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Bibliography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34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Index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GB" dirty="0" smtClean="0"/>
              <a:t>Introduction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/>
              <a:t>Resource Discovery Architectures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Resource </a:t>
            </a:r>
            <a:r>
              <a:rPr lang="en-GB" dirty="0" smtClean="0"/>
              <a:t>Discovery Techniques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/>
              <a:t>Resource </a:t>
            </a:r>
            <a:r>
              <a:rPr lang="en-GB" dirty="0" smtClean="0"/>
              <a:t>Discovery Methods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/>
              <a:t>Clustering and Overlay Networks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/>
              <a:t>Dedicated Frameworks 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/>
              <a:t>Open issues in Resource Discovery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/>
              <a:t>Bibliography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 smtClean="0">
                <a:solidFill>
                  <a:srgbClr val="675E47"/>
                </a:solidFill>
              </a:rPr>
              <a:t/>
            </a:r>
            <a:br>
              <a:rPr lang="en-GB" sz="4400" dirty="0" smtClean="0">
                <a:solidFill>
                  <a:srgbClr val="675E47"/>
                </a:solidFill>
              </a:rPr>
            </a:br>
            <a:r>
              <a:rPr lang="en-GB" sz="4400" dirty="0" smtClean="0">
                <a:solidFill>
                  <a:srgbClr val="675E47"/>
                </a:solidFill>
              </a:rPr>
              <a:t>4. Resource Discovery Methods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sz="7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find a path from the source to the destination node</a:t>
            </a:r>
          </a:p>
          <a:p>
            <a:pPr lvl="1"/>
            <a:r>
              <a:rPr lang="en-GB" dirty="0" smtClean="0"/>
              <a:t>The source is the clients submitting the query</a:t>
            </a:r>
          </a:p>
          <a:p>
            <a:pPr lvl="1"/>
            <a:r>
              <a:rPr lang="en-GB" dirty="0" smtClean="0"/>
              <a:t>The destination is the provider hosting the resource</a:t>
            </a:r>
          </a:p>
          <a:p>
            <a:pPr marL="411480" lvl="1" indent="0">
              <a:buNone/>
            </a:pPr>
            <a:endParaRPr lang="en-GB" dirty="0" smtClean="0"/>
          </a:p>
          <a:p>
            <a:r>
              <a:rPr lang="en-GB" dirty="0" smtClean="0"/>
              <a:t>The path can be evaluated according to the cost of search:</a:t>
            </a:r>
          </a:p>
          <a:p>
            <a:pPr lvl="1"/>
            <a:r>
              <a:rPr lang="en-GB" dirty="0" smtClean="0"/>
              <a:t>Path length in terms of number of hops</a:t>
            </a:r>
          </a:p>
          <a:p>
            <a:pPr lvl="1"/>
            <a:r>
              <a:rPr lang="en-GB" dirty="0" smtClean="0"/>
              <a:t>Number of packets sent in order to reach the provider</a:t>
            </a:r>
          </a:p>
          <a:p>
            <a:pPr lvl="1"/>
            <a:r>
              <a:rPr lang="en-GB" dirty="0" smtClean="0"/>
              <a:t>Energy cost in order to access to the provider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49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4. Resource Discovery  Methods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31</a:t>
            </a:fld>
            <a:endParaRPr lang="en-GB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494923" y="1600200"/>
            <a:ext cx="7544554" cy="4800600"/>
          </a:xfrm>
        </p:spPr>
        <p:txBody>
          <a:bodyPr/>
          <a:lstStyle/>
          <a:p>
            <a:r>
              <a:rPr lang="en-GB" b="1" dirty="0"/>
              <a:t>Uninformed methods</a:t>
            </a:r>
          </a:p>
          <a:p>
            <a:pPr lvl="1"/>
            <a:r>
              <a:rPr lang="en-GB" dirty="0"/>
              <a:t>The search is approached without any information on the network</a:t>
            </a:r>
          </a:p>
          <a:p>
            <a:pPr lvl="2"/>
            <a:r>
              <a:rPr lang="en-GB" dirty="0"/>
              <a:t>Systematic: </a:t>
            </a:r>
            <a:r>
              <a:rPr lang="en-GB" dirty="0" smtClean="0"/>
              <a:t>the </a:t>
            </a:r>
            <a:r>
              <a:rPr lang="en-GB" dirty="0"/>
              <a:t>search follows a predefined approach</a:t>
            </a:r>
          </a:p>
          <a:p>
            <a:pPr lvl="2"/>
            <a:r>
              <a:rPr lang="en-GB" dirty="0"/>
              <a:t>Random: </a:t>
            </a:r>
            <a:r>
              <a:rPr lang="en-GB" dirty="0" smtClean="0"/>
              <a:t>the </a:t>
            </a:r>
            <a:r>
              <a:rPr lang="en-GB" dirty="0"/>
              <a:t>search is based on a random </a:t>
            </a:r>
            <a:r>
              <a:rPr lang="en-GB" dirty="0" smtClean="0"/>
              <a:t>variable</a:t>
            </a:r>
          </a:p>
          <a:p>
            <a:r>
              <a:rPr lang="en-GB" b="1" dirty="0" smtClean="0"/>
              <a:t>Informed methods</a:t>
            </a:r>
          </a:p>
          <a:p>
            <a:pPr lvl="1"/>
            <a:r>
              <a:rPr lang="en-GB" dirty="0" smtClean="0"/>
              <a:t>The search is approached by exploiting partial information on the network</a:t>
            </a:r>
          </a:p>
          <a:p>
            <a:pPr lvl="1"/>
            <a:r>
              <a:rPr lang="en-GB" dirty="0" smtClean="0"/>
              <a:t>Extensive use of heuristics that can lead the query to a node providing the resource</a:t>
            </a:r>
          </a:p>
        </p:txBody>
      </p:sp>
    </p:spTree>
    <p:extLst>
      <p:ext uri="{BB962C8B-B14F-4D97-AF65-F5344CB8AC3E}">
        <p14:creationId xmlns:p14="http://schemas.microsoft.com/office/powerpoint/2010/main" val="345524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4. Resource Discovery  </a:t>
            </a:r>
            <a:r>
              <a:rPr lang="en-GB" sz="2400" dirty="0" smtClean="0">
                <a:solidFill>
                  <a:srgbClr val="675E47"/>
                </a:solidFill>
              </a:rPr>
              <a:t>Methods</a:t>
            </a:r>
            <a:r>
              <a:rPr lang="en-GB" sz="4400" dirty="0" smtClean="0">
                <a:solidFill>
                  <a:srgbClr val="675E47"/>
                </a:solidFill>
              </a:rPr>
              <a:t/>
            </a:r>
            <a:br>
              <a:rPr lang="en-GB" sz="4400" dirty="0" smtClean="0">
                <a:solidFill>
                  <a:srgbClr val="675E47"/>
                </a:solidFill>
              </a:rPr>
            </a:br>
            <a:r>
              <a:rPr lang="en-GB" sz="4400" dirty="0" smtClean="0">
                <a:solidFill>
                  <a:srgbClr val="675E47"/>
                </a:solidFill>
              </a:rPr>
              <a:t>Uninformed systematic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i="1" dirty="0" smtClean="0"/>
              <a:t>BFS</a:t>
            </a:r>
          </a:p>
          <a:p>
            <a:pPr marL="114300" indent="0">
              <a:buNone/>
            </a:pPr>
            <a:r>
              <a:rPr lang="en-GB" dirty="0" smtClean="0"/>
              <a:t> </a:t>
            </a:r>
          </a:p>
          <a:p>
            <a:pPr marL="114300" indent="0">
              <a:buNone/>
            </a:pPr>
            <a:endParaRPr lang="en-GB" i="1" dirty="0"/>
          </a:p>
          <a:p>
            <a:pPr marL="114300" indent="0">
              <a:buNone/>
            </a:pPr>
            <a:endParaRPr lang="en-GB" i="1" dirty="0" smtClean="0"/>
          </a:p>
          <a:p>
            <a:pPr marL="114300" indent="0">
              <a:buNone/>
            </a:pPr>
            <a:endParaRPr lang="en-GB" i="1" dirty="0"/>
          </a:p>
          <a:p>
            <a:pPr marL="114300" indent="0">
              <a:buNone/>
            </a:pPr>
            <a:r>
              <a:rPr lang="en-GB" i="1" dirty="0" smtClean="0"/>
              <a:t>DFS and variants</a:t>
            </a:r>
            <a:endParaRPr lang="en-GB" i="1" dirty="0"/>
          </a:p>
          <a:p>
            <a:r>
              <a:rPr lang="en-GB" b="1" dirty="0" smtClean="0"/>
              <a:t>Limited DFS</a:t>
            </a:r>
            <a:r>
              <a:rPr lang="en-GB" dirty="0" smtClean="0"/>
              <a:t> allows to pre-set the</a:t>
            </a:r>
          </a:p>
          <a:p>
            <a:pPr marL="114300" indent="0">
              <a:buNone/>
            </a:pPr>
            <a:r>
              <a:rPr lang="en-GB" dirty="0" smtClean="0"/>
              <a:t>depth of the search</a:t>
            </a:r>
            <a:endParaRPr lang="en-GB" dirty="0"/>
          </a:p>
          <a:p>
            <a:r>
              <a:rPr lang="en-GB" b="1" dirty="0" smtClean="0"/>
              <a:t>Iterative DFS</a:t>
            </a:r>
            <a:r>
              <a:rPr lang="en-GB" dirty="0" smtClean="0"/>
              <a:t> exploits the limited DFS</a:t>
            </a:r>
          </a:p>
          <a:p>
            <a:pPr marL="114300" indent="0">
              <a:buNone/>
            </a:pPr>
            <a:r>
              <a:rPr lang="en-GB" dirty="0" smtClean="0"/>
              <a:t>At each run the depth value is increased by visiting providers far from the root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32</a:t>
            </a:fld>
            <a:endParaRPr lang="en-GB"/>
          </a:p>
        </p:txBody>
      </p:sp>
      <p:sp>
        <p:nvSpPr>
          <p:cNvPr id="6" name="Ovale 5"/>
          <p:cNvSpPr/>
          <p:nvPr/>
        </p:nvSpPr>
        <p:spPr>
          <a:xfrm>
            <a:off x="3733462" y="23752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" name="Ovale 6"/>
          <p:cNvSpPr/>
          <p:nvPr/>
        </p:nvSpPr>
        <p:spPr>
          <a:xfrm>
            <a:off x="4425032" y="3024319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e 7"/>
          <p:cNvSpPr/>
          <p:nvPr/>
        </p:nvSpPr>
        <p:spPr>
          <a:xfrm>
            <a:off x="3308211" y="183404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4</a:t>
            </a:r>
            <a:endParaRPr lang="en-GB" dirty="0"/>
          </a:p>
        </p:txBody>
      </p:sp>
      <p:sp>
        <p:nvSpPr>
          <p:cNvPr id="9" name="Ovale 8"/>
          <p:cNvSpPr/>
          <p:nvPr/>
        </p:nvSpPr>
        <p:spPr>
          <a:xfrm>
            <a:off x="5070142" y="2375232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0" name="Ovale 9"/>
          <p:cNvSpPr/>
          <p:nvPr/>
        </p:nvSpPr>
        <p:spPr>
          <a:xfrm>
            <a:off x="4425032" y="2375232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1" name="Ovale 10"/>
          <p:cNvSpPr/>
          <p:nvPr/>
        </p:nvSpPr>
        <p:spPr>
          <a:xfrm>
            <a:off x="4021494" y="182741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5</a:t>
            </a:r>
            <a:endParaRPr lang="en-GB" dirty="0"/>
          </a:p>
        </p:txBody>
      </p:sp>
      <p:sp>
        <p:nvSpPr>
          <p:cNvPr id="12" name="Ovale 11"/>
          <p:cNvSpPr/>
          <p:nvPr/>
        </p:nvSpPr>
        <p:spPr>
          <a:xfrm>
            <a:off x="4782110" y="1834043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6</a:t>
            </a:r>
            <a:endParaRPr lang="en-GB" dirty="0"/>
          </a:p>
        </p:txBody>
      </p:sp>
      <p:sp>
        <p:nvSpPr>
          <p:cNvPr id="13" name="Ovale 12"/>
          <p:cNvSpPr/>
          <p:nvPr/>
        </p:nvSpPr>
        <p:spPr>
          <a:xfrm>
            <a:off x="5399159" y="182741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7</a:t>
            </a:r>
            <a:endParaRPr lang="en-GB" dirty="0"/>
          </a:p>
        </p:txBody>
      </p:sp>
      <p:sp>
        <p:nvSpPr>
          <p:cNvPr id="14" name="Ovale 13"/>
          <p:cNvSpPr/>
          <p:nvPr/>
        </p:nvSpPr>
        <p:spPr>
          <a:xfrm>
            <a:off x="5896654" y="415066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15" name="Ovale 14"/>
          <p:cNvSpPr/>
          <p:nvPr/>
        </p:nvSpPr>
        <p:spPr>
          <a:xfrm>
            <a:off x="6588224" y="4799751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e 15"/>
          <p:cNvSpPr/>
          <p:nvPr/>
        </p:nvSpPr>
        <p:spPr>
          <a:xfrm>
            <a:off x="5471403" y="365165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17" name="Ovale 16"/>
          <p:cNvSpPr/>
          <p:nvPr/>
        </p:nvSpPr>
        <p:spPr>
          <a:xfrm>
            <a:off x="6184686" y="364502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18" name="Ovale 17"/>
          <p:cNvSpPr/>
          <p:nvPr/>
        </p:nvSpPr>
        <p:spPr>
          <a:xfrm>
            <a:off x="6588224" y="4150664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cxnSp>
        <p:nvCxnSpPr>
          <p:cNvPr id="20" name="Connettore 1 19"/>
          <p:cNvCxnSpPr>
            <a:endCxn id="7" idx="1"/>
          </p:cNvCxnSpPr>
          <p:nvPr/>
        </p:nvCxnSpPr>
        <p:spPr>
          <a:xfrm>
            <a:off x="3967832" y="2578347"/>
            <a:ext cx="499381" cy="488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>
            <a:stCxn id="10" idx="4"/>
            <a:endCxn id="7" idx="0"/>
          </p:cNvCxnSpPr>
          <p:nvPr/>
        </p:nvCxnSpPr>
        <p:spPr>
          <a:xfrm>
            <a:off x="4569048" y="2663264"/>
            <a:ext cx="0" cy="361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>
            <a:stCxn id="9" idx="3"/>
            <a:endCxn id="7" idx="7"/>
          </p:cNvCxnSpPr>
          <p:nvPr/>
        </p:nvCxnSpPr>
        <p:spPr>
          <a:xfrm flipH="1">
            <a:off x="4670883" y="2621083"/>
            <a:ext cx="441440" cy="445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>
            <a:stCxn id="8" idx="5"/>
            <a:endCxn id="6" idx="1"/>
          </p:cNvCxnSpPr>
          <p:nvPr/>
        </p:nvCxnSpPr>
        <p:spPr>
          <a:xfrm>
            <a:off x="3554062" y="2079894"/>
            <a:ext cx="221581" cy="3375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>
            <a:stCxn id="11" idx="4"/>
            <a:endCxn id="6" idx="7"/>
          </p:cNvCxnSpPr>
          <p:nvPr/>
        </p:nvCxnSpPr>
        <p:spPr>
          <a:xfrm flipH="1">
            <a:off x="3979313" y="2115443"/>
            <a:ext cx="186197" cy="301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stCxn id="12" idx="4"/>
            <a:endCxn id="9" idx="1"/>
          </p:cNvCxnSpPr>
          <p:nvPr/>
        </p:nvCxnSpPr>
        <p:spPr>
          <a:xfrm>
            <a:off x="4926126" y="2122075"/>
            <a:ext cx="186197" cy="295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1 38"/>
          <p:cNvCxnSpPr>
            <a:stCxn id="13" idx="4"/>
            <a:endCxn id="9" idx="7"/>
          </p:cNvCxnSpPr>
          <p:nvPr/>
        </p:nvCxnSpPr>
        <p:spPr>
          <a:xfrm flipH="1">
            <a:off x="5315993" y="2115443"/>
            <a:ext cx="227182" cy="3019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1 41"/>
          <p:cNvCxnSpPr>
            <a:stCxn id="14" idx="5"/>
            <a:endCxn id="15" idx="1"/>
          </p:cNvCxnSpPr>
          <p:nvPr/>
        </p:nvCxnSpPr>
        <p:spPr>
          <a:xfrm>
            <a:off x="6142505" y="4396515"/>
            <a:ext cx="487900" cy="4454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1 43"/>
          <p:cNvCxnSpPr>
            <a:stCxn id="16" idx="5"/>
            <a:endCxn id="14" idx="1"/>
          </p:cNvCxnSpPr>
          <p:nvPr/>
        </p:nvCxnSpPr>
        <p:spPr>
          <a:xfrm>
            <a:off x="5717254" y="3897507"/>
            <a:ext cx="221581" cy="295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>
            <a:stCxn id="17" idx="4"/>
            <a:endCxn id="14" idx="7"/>
          </p:cNvCxnSpPr>
          <p:nvPr/>
        </p:nvCxnSpPr>
        <p:spPr>
          <a:xfrm flipH="1">
            <a:off x="6142505" y="3933056"/>
            <a:ext cx="186197" cy="25978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1 49"/>
          <p:cNvCxnSpPr>
            <a:stCxn id="18" idx="4"/>
            <a:endCxn id="15" idx="0"/>
          </p:cNvCxnSpPr>
          <p:nvPr/>
        </p:nvCxnSpPr>
        <p:spPr>
          <a:xfrm>
            <a:off x="6732240" y="4438696"/>
            <a:ext cx="0" cy="361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894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4. Resource Discovery  Methods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Uninformed systematic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i="1" dirty="0" smtClean="0"/>
              <a:t>Uniform-cost</a:t>
            </a:r>
          </a:p>
          <a:p>
            <a:r>
              <a:rPr lang="en-GB" dirty="0" smtClean="0"/>
              <a:t>To select the neighbours with lowest path cost, the search starts by exploring all the neighbours and selecting the one with lowest path cost</a:t>
            </a:r>
          </a:p>
          <a:p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33</a:t>
            </a:fld>
            <a:endParaRPr lang="en-GB"/>
          </a:p>
        </p:txBody>
      </p:sp>
      <p:sp>
        <p:nvSpPr>
          <p:cNvPr id="6" name="Ovale 5"/>
          <p:cNvSpPr/>
          <p:nvPr/>
        </p:nvSpPr>
        <p:spPr>
          <a:xfrm>
            <a:off x="3796127" y="429428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1</a:t>
            </a:r>
            <a:endParaRPr lang="en-GB" dirty="0"/>
          </a:p>
        </p:txBody>
      </p:sp>
      <p:sp>
        <p:nvSpPr>
          <p:cNvPr id="7" name="Ovale 6"/>
          <p:cNvSpPr/>
          <p:nvPr/>
        </p:nvSpPr>
        <p:spPr>
          <a:xfrm>
            <a:off x="2627784" y="3904813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e 7"/>
          <p:cNvSpPr/>
          <p:nvPr/>
        </p:nvSpPr>
        <p:spPr>
          <a:xfrm>
            <a:off x="3101752" y="340999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9" name="Ovale 8"/>
          <p:cNvSpPr/>
          <p:nvPr/>
        </p:nvSpPr>
        <p:spPr>
          <a:xfrm>
            <a:off x="4885655" y="3904813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0" name="Ovale 9"/>
          <p:cNvSpPr/>
          <p:nvPr/>
        </p:nvSpPr>
        <p:spPr>
          <a:xfrm>
            <a:off x="3101752" y="4294287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sp>
        <p:nvSpPr>
          <p:cNvPr id="11" name="Ovale 10"/>
          <p:cNvSpPr/>
          <p:nvPr/>
        </p:nvSpPr>
        <p:spPr>
          <a:xfrm>
            <a:off x="4458467" y="417723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3</a:t>
            </a:r>
            <a:endParaRPr lang="en-GB" dirty="0"/>
          </a:p>
        </p:txBody>
      </p:sp>
      <p:sp>
        <p:nvSpPr>
          <p:cNvPr id="12" name="Ovale 11"/>
          <p:cNvSpPr/>
          <p:nvPr/>
        </p:nvSpPr>
        <p:spPr>
          <a:xfrm>
            <a:off x="3796127" y="366743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13" name="Ovale 12"/>
          <p:cNvSpPr/>
          <p:nvPr/>
        </p:nvSpPr>
        <p:spPr>
          <a:xfrm>
            <a:off x="4402035" y="335699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2</a:t>
            </a:r>
            <a:endParaRPr lang="en-GB" dirty="0"/>
          </a:p>
        </p:txBody>
      </p:sp>
      <p:cxnSp>
        <p:nvCxnSpPr>
          <p:cNvPr id="14" name="Connettore 1 13"/>
          <p:cNvCxnSpPr>
            <a:stCxn id="8" idx="6"/>
            <a:endCxn id="12" idx="1"/>
          </p:cNvCxnSpPr>
          <p:nvPr/>
        </p:nvCxnSpPr>
        <p:spPr>
          <a:xfrm>
            <a:off x="3389784" y="3554012"/>
            <a:ext cx="448524" cy="1556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1 14"/>
          <p:cNvCxnSpPr>
            <a:stCxn id="7" idx="5"/>
            <a:endCxn id="10" idx="1"/>
          </p:cNvCxnSpPr>
          <p:nvPr/>
        </p:nvCxnSpPr>
        <p:spPr>
          <a:xfrm>
            <a:off x="2873635" y="4150664"/>
            <a:ext cx="270298" cy="185804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>
            <a:stCxn id="10" idx="6"/>
            <a:endCxn id="6" idx="2"/>
          </p:cNvCxnSpPr>
          <p:nvPr/>
        </p:nvCxnSpPr>
        <p:spPr>
          <a:xfrm>
            <a:off x="3389784" y="4438303"/>
            <a:ext cx="40634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>
            <a:stCxn id="8" idx="3"/>
          </p:cNvCxnSpPr>
          <p:nvPr/>
        </p:nvCxnSpPr>
        <p:spPr>
          <a:xfrm flipH="1">
            <a:off x="2847195" y="3655847"/>
            <a:ext cx="296738" cy="2851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1 47"/>
          <p:cNvCxnSpPr>
            <a:stCxn id="13" idx="3"/>
          </p:cNvCxnSpPr>
          <p:nvPr/>
        </p:nvCxnSpPr>
        <p:spPr>
          <a:xfrm flipH="1">
            <a:off x="4084159" y="3602843"/>
            <a:ext cx="360057" cy="129587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1 52"/>
          <p:cNvCxnSpPr>
            <a:stCxn id="9" idx="1"/>
          </p:cNvCxnSpPr>
          <p:nvPr/>
        </p:nvCxnSpPr>
        <p:spPr>
          <a:xfrm flipH="1" flipV="1">
            <a:off x="4647886" y="3602843"/>
            <a:ext cx="279950" cy="344151"/>
          </a:xfrm>
          <a:prstGeom prst="line">
            <a:avLst/>
          </a:prstGeom>
          <a:ln w="3810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ttore 1 55"/>
          <p:cNvCxnSpPr>
            <a:stCxn id="10" idx="7"/>
            <a:endCxn id="12" idx="3"/>
          </p:cNvCxnSpPr>
          <p:nvPr/>
        </p:nvCxnSpPr>
        <p:spPr>
          <a:xfrm flipV="1">
            <a:off x="3347603" y="3913287"/>
            <a:ext cx="490705" cy="423181"/>
          </a:xfrm>
          <a:prstGeom prst="line">
            <a:avLst/>
          </a:prstGeom>
          <a:ln w="3810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ttore 1 59"/>
          <p:cNvCxnSpPr>
            <a:stCxn id="11" idx="0"/>
          </p:cNvCxnSpPr>
          <p:nvPr/>
        </p:nvCxnSpPr>
        <p:spPr>
          <a:xfrm flipH="1" flipV="1">
            <a:off x="4574267" y="3655849"/>
            <a:ext cx="28216" cy="52138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209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4. Resource Discovery  Methods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Uninformed </a:t>
            </a:r>
            <a:r>
              <a:rPr lang="en-GB" sz="4400" dirty="0" smtClean="0">
                <a:solidFill>
                  <a:srgbClr val="675E47"/>
                </a:solidFill>
              </a:rPr>
              <a:t>random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endParaRPr lang="en-GB" i="1" dirty="0" smtClean="0"/>
              </a:p>
              <a:p>
                <a:pPr marL="114300" indent="0">
                  <a:buNone/>
                </a:pPr>
                <a:r>
                  <a:rPr lang="en-GB" i="1" dirty="0" smtClean="0"/>
                  <a:t>Random walk</a:t>
                </a:r>
              </a:p>
              <a:p>
                <a:r>
                  <a:rPr lang="en-GB" dirty="0"/>
                  <a:t>The </a:t>
                </a:r>
                <a:r>
                  <a:rPr lang="en-GB" dirty="0" smtClean="0"/>
                  <a:t>source </a:t>
                </a:r>
                <a:r>
                  <a:rPr lang="en-US" dirty="0" smtClean="0"/>
                  <a:t>node </a:t>
                </a:r>
                <a:r>
                  <a:rPr lang="en-US" dirty="0"/>
                  <a:t>sends a query to </a:t>
                </a:r>
                <a:r>
                  <a:rPr lang="en-US" dirty="0" smtClean="0"/>
                  <a:t>a number (pre-defined) of neighbors randomly selected 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number of query replicas does not </a:t>
                </a:r>
                <a:r>
                  <a:rPr lang="en-US" dirty="0" smtClean="0"/>
                  <a:t>increase </a:t>
                </a:r>
                <a:r>
                  <a:rPr lang="en-GB" dirty="0" smtClean="0"/>
                  <a:t>with </a:t>
                </a:r>
                <a:r>
                  <a:rPr lang="en-GB" dirty="0"/>
                  <a:t>the hop </a:t>
                </a:r>
                <a:r>
                  <a:rPr lang="en-GB" dirty="0" smtClean="0"/>
                  <a:t>distance</a:t>
                </a:r>
              </a:p>
              <a:p>
                <a:endParaRPr lang="en-GB" i="1" dirty="0"/>
              </a:p>
              <a:p>
                <a:pPr marL="114300" indent="0">
                  <a:buNone/>
                </a:pPr>
                <a:r>
                  <a:rPr lang="en-GB" i="1" dirty="0" smtClean="0"/>
                  <a:t>Probabilistic forwarding</a:t>
                </a:r>
              </a:p>
              <a:p>
                <a:r>
                  <a:rPr lang="en-GB" dirty="0" smtClean="0"/>
                  <a:t>For every node belonging to the set of out-neighbours the value  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dirty="0" smtClean="0"/>
                  <a:t> = rand(0,1)</a:t>
                </a:r>
              </a:p>
              <a:p>
                <a:pPr marL="114300" indent="0">
                  <a:buNone/>
                </a:pPr>
                <a:r>
                  <a:rPr lang="en-GB" dirty="0"/>
                  <a:t>	</a:t>
                </a:r>
                <a:r>
                  <a:rPr lang="it-IT" dirty="0"/>
                  <a:t>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𝑝</m:t>
                    </m:r>
                    <m:r>
                      <a:rPr lang="it-IT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 →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dirty="0" smtClean="0">
                    <a:sym typeface="Wingdings" pitchFamily="2" charset="2"/>
                  </a:rPr>
                  <a:t> query forwarded to the node</a:t>
                </a:r>
              </a:p>
              <a:p>
                <a:pPr marL="114300" indent="0">
                  <a:buNone/>
                </a:pPr>
                <a:endParaRPr lang="en-GB" dirty="0" smtClean="0">
                  <a:sym typeface="Wingdings" pitchFamily="2" charset="2"/>
                </a:endParaRPr>
              </a:p>
              <a:p>
                <a:pPr marL="114300" indent="0">
                  <a:buNone/>
                </a:pPr>
                <a:endParaRPr lang="en-GB" dirty="0" smtClean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10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4. Resource Discovery  Methods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Uninformed random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endParaRPr lang="en-GB" i="1" dirty="0" smtClean="0"/>
          </a:p>
          <a:p>
            <a:pPr marL="114300" indent="0">
              <a:buNone/>
            </a:pPr>
            <a:r>
              <a:rPr lang="en-GB" i="1" dirty="0" smtClean="0"/>
              <a:t>Probabilistic flooding</a:t>
            </a:r>
          </a:p>
          <a:p>
            <a:r>
              <a:rPr lang="en-GB" dirty="0" smtClean="0"/>
              <a:t>Based </a:t>
            </a:r>
            <a:r>
              <a:rPr lang="en-GB" dirty="0"/>
              <a:t>on </a:t>
            </a:r>
            <a:r>
              <a:rPr lang="en-GB" dirty="0" smtClean="0"/>
              <a:t>flooding</a:t>
            </a:r>
            <a:endParaRPr lang="en-GB" dirty="0"/>
          </a:p>
          <a:p>
            <a:r>
              <a:rPr lang="en-GB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query replicas are forwarded </a:t>
            </a:r>
            <a:r>
              <a:rPr lang="en-US" dirty="0" smtClean="0"/>
              <a:t>with to the </a:t>
            </a:r>
            <a:r>
              <a:rPr lang="en-US" dirty="0"/>
              <a:t>node’s </a:t>
            </a:r>
            <a:r>
              <a:rPr lang="en-US" dirty="0" smtClean="0"/>
              <a:t>neighbors</a:t>
            </a:r>
            <a:r>
              <a:rPr lang="en-US" dirty="0"/>
              <a:t> </a:t>
            </a:r>
            <a:r>
              <a:rPr lang="en-US" dirty="0" smtClean="0"/>
              <a:t>with </a:t>
            </a:r>
            <a:r>
              <a:rPr lang="en-US" dirty="0"/>
              <a:t>a percentage p</a:t>
            </a:r>
            <a:endParaRPr lang="en-US" dirty="0" smtClean="0"/>
          </a:p>
          <a:p>
            <a:pPr lvl="1"/>
            <a:r>
              <a:rPr lang="en-US" i="1" dirty="0"/>
              <a:t>p</a:t>
            </a:r>
            <a:r>
              <a:rPr lang="en-US" dirty="0" smtClean="0"/>
              <a:t> = 1 is the </a:t>
            </a:r>
            <a:r>
              <a:rPr lang="en-US" dirty="0"/>
              <a:t>standard</a:t>
            </a:r>
            <a:r>
              <a:rPr lang="en-US" dirty="0" smtClean="0"/>
              <a:t> flooding</a:t>
            </a:r>
          </a:p>
          <a:p>
            <a:pPr lvl="1"/>
            <a:r>
              <a:rPr lang="en-US" i="1" dirty="0"/>
              <a:t>p</a:t>
            </a:r>
            <a:r>
              <a:rPr lang="en-US" i="1" dirty="0" smtClean="0"/>
              <a:t>= 0</a:t>
            </a:r>
            <a:r>
              <a:rPr lang="en-US" dirty="0" smtClean="0"/>
              <a:t> the propagation is stopped</a:t>
            </a:r>
          </a:p>
          <a:p>
            <a:pPr marL="114300" indent="0">
              <a:buNone/>
            </a:pPr>
            <a:endParaRPr lang="en-GB" i="1" dirty="0" smtClean="0"/>
          </a:p>
          <a:p>
            <a:pPr lvl="1"/>
            <a:endParaRPr lang="en-US" i="1" dirty="0"/>
          </a:p>
          <a:p>
            <a:pPr marL="411480" lvl="1" indent="0">
              <a:buNone/>
            </a:pPr>
            <a:endParaRPr lang="en-US" i="1" dirty="0" smtClean="0"/>
          </a:p>
          <a:p>
            <a:pPr lvl="1"/>
            <a:endParaRPr lang="en-US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35</a:t>
            </a:fld>
            <a:endParaRPr lang="en-GB"/>
          </a:p>
        </p:txBody>
      </p:sp>
      <p:sp>
        <p:nvSpPr>
          <p:cNvPr id="6" name="Ovale 5"/>
          <p:cNvSpPr/>
          <p:nvPr/>
        </p:nvSpPr>
        <p:spPr>
          <a:xfrm>
            <a:off x="2508021" y="512583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e 6"/>
          <p:cNvSpPr/>
          <p:nvPr/>
        </p:nvSpPr>
        <p:spPr>
          <a:xfrm>
            <a:off x="3422834" y="6309320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Connettore 2 7"/>
          <p:cNvCxnSpPr>
            <a:stCxn id="7" idx="0"/>
            <a:endCxn id="6" idx="5"/>
          </p:cNvCxnSpPr>
          <p:nvPr/>
        </p:nvCxnSpPr>
        <p:spPr>
          <a:xfrm flipH="1" flipV="1">
            <a:off x="2753872" y="5371685"/>
            <a:ext cx="812978" cy="93763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/>
          <p:cNvSpPr/>
          <p:nvPr/>
        </p:nvSpPr>
        <p:spPr>
          <a:xfrm>
            <a:off x="4644008" y="507652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Connettore 2 10"/>
          <p:cNvCxnSpPr>
            <a:stCxn id="7" idx="0"/>
          </p:cNvCxnSpPr>
          <p:nvPr/>
        </p:nvCxnSpPr>
        <p:spPr>
          <a:xfrm flipV="1">
            <a:off x="3566850" y="5496685"/>
            <a:ext cx="0" cy="812635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2 11"/>
          <p:cNvCxnSpPr>
            <a:stCxn id="7" idx="0"/>
            <a:endCxn id="18" idx="3"/>
          </p:cNvCxnSpPr>
          <p:nvPr/>
        </p:nvCxnSpPr>
        <p:spPr>
          <a:xfrm flipV="1">
            <a:off x="3566850" y="6092281"/>
            <a:ext cx="619475" cy="21703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e 14"/>
          <p:cNvSpPr/>
          <p:nvPr/>
        </p:nvSpPr>
        <p:spPr>
          <a:xfrm>
            <a:off x="3434572" y="5227669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e 15"/>
          <p:cNvSpPr/>
          <p:nvPr/>
        </p:nvSpPr>
        <p:spPr>
          <a:xfrm>
            <a:off x="3427499" y="4362689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e 17"/>
          <p:cNvSpPr/>
          <p:nvPr/>
        </p:nvSpPr>
        <p:spPr>
          <a:xfrm>
            <a:off x="4144144" y="5846430"/>
            <a:ext cx="288032" cy="288032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911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4. Resource Discovery  Methods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Informed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Informed search method rely on some kinds of information: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Location</a:t>
            </a:r>
          </a:p>
          <a:p>
            <a:pPr lvl="1"/>
            <a:r>
              <a:rPr lang="en-GB" dirty="0" smtClean="0"/>
              <a:t>Traffic load</a:t>
            </a:r>
          </a:p>
          <a:p>
            <a:pPr lvl="1"/>
            <a:r>
              <a:rPr lang="en-GB" dirty="0" smtClean="0"/>
              <a:t>Available computational resources </a:t>
            </a:r>
          </a:p>
          <a:p>
            <a:pPr lvl="1"/>
            <a:r>
              <a:rPr lang="en-GB" dirty="0" smtClean="0"/>
              <a:t>Communication channel quality</a:t>
            </a:r>
          </a:p>
          <a:p>
            <a:pPr lvl="1"/>
            <a:r>
              <a:rPr lang="en-GB" dirty="0" smtClean="0"/>
              <a:t>Available bandwidth</a:t>
            </a:r>
          </a:p>
          <a:p>
            <a:pPr lvl="1"/>
            <a:r>
              <a:rPr lang="en-GB" dirty="0" smtClean="0"/>
              <a:t>Feedback considered as the percentage  of success in providing a resource previously search with a query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6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4. Resource Discovery  Methods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 smtClean="0">
                <a:solidFill>
                  <a:srgbClr val="675E47"/>
                </a:solidFill>
              </a:rPr>
              <a:t>Informed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114300" indent="0">
                  <a:buNone/>
                </a:pPr>
                <a:endParaRPr lang="en-GB" i="1" dirty="0" smtClean="0"/>
              </a:p>
              <a:p>
                <a:pPr marL="114300" indent="0">
                  <a:buNone/>
                </a:pPr>
                <a:r>
                  <a:rPr lang="en-GB" i="1" dirty="0" smtClean="0"/>
                  <a:t>Best-first</a:t>
                </a:r>
              </a:p>
              <a:p>
                <a:r>
                  <a:rPr lang="en-GB" dirty="0" smtClean="0"/>
                  <a:t>The methods evaluate a function 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</a:rPr>
                      <m:t>𝑓</m:t>
                    </m:r>
                  </m:oMath>
                </a14:m>
                <a:r>
                  <a:rPr lang="en-GB" dirty="0" smtClean="0"/>
                  <a:t> on all the neighbours and selects the node with the best value of </a:t>
                </a: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𝑓</m:t>
                    </m:r>
                  </m:oMath>
                </a14:m>
                <a:r>
                  <a:rPr lang="en-GB" dirty="0" smtClean="0"/>
                  <a:t>. </a:t>
                </a:r>
              </a:p>
              <a:p>
                <a:pPr marL="114300" indent="0">
                  <a:buNone/>
                </a:pPr>
                <a:endParaRPr lang="en-GB" i="1" dirty="0" smtClean="0"/>
              </a:p>
              <a:p>
                <a:pPr marL="114300" indent="0">
                  <a:buNone/>
                </a:pPr>
                <a:endParaRPr lang="en-GB" i="1" dirty="0" smtClean="0"/>
              </a:p>
              <a:p>
                <a:pPr marL="114300" indent="0">
                  <a:buNone/>
                </a:pPr>
                <a:r>
                  <a:rPr lang="en-GB" i="1" dirty="0" smtClean="0"/>
                  <a:t>A*</a:t>
                </a:r>
              </a:p>
              <a:p>
                <a:r>
                  <a:rPr lang="en-GB" dirty="0" smtClean="0"/>
                  <a:t>Based on the best-first with the function </a:t>
                </a:r>
                <a:r>
                  <a:rPr lang="en-GB" i="1" dirty="0" smtClean="0"/>
                  <a:t>f</a:t>
                </a:r>
                <a:r>
                  <a:rPr lang="en-GB" dirty="0" smtClean="0"/>
                  <a:t> :</a:t>
                </a:r>
              </a:p>
              <a:p>
                <a:pPr marL="11430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it-IT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it-IT" b="0" i="1" smtClean="0">
                          <a:latin typeface="Cambria Math"/>
                        </a:rPr>
                        <m:t>=</m:t>
                      </m:r>
                      <m:r>
                        <a:rPr lang="it-IT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it-IT" i="1">
                          <a:latin typeface="Cambria Math"/>
                        </a:rPr>
                        <m:t>+</m:t>
                      </m:r>
                      <m:r>
                        <a:rPr lang="it-IT" i="1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it-IT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it-IT" i="1">
                              <a:latin typeface="Cambria Math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it-IT" dirty="0" smtClean="0"/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𝑔</m:t>
                    </m:r>
                    <m:d>
                      <m:dPr>
                        <m:ctrlPr>
                          <a:rPr lang="it-IT" i="1">
                            <a:latin typeface="Cambria Math"/>
                          </a:rPr>
                        </m:ctrlPr>
                      </m:dPr>
                      <m:e>
                        <m:r>
                          <a:rPr lang="it-IT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 smtClean="0"/>
                  <a:t> = path-cost from the </a:t>
                </a:r>
                <a:r>
                  <a:rPr lang="en-GB" dirty="0" smtClean="0"/>
                  <a:t>client to </a:t>
                </a:r>
                <a:r>
                  <a:rPr lang="en-GB" dirty="0" smtClean="0"/>
                  <a:t>the </a:t>
                </a:r>
                <a:r>
                  <a:rPr lang="en-GB" dirty="0" smtClean="0"/>
                  <a:t>mid-node</a:t>
                </a:r>
                <a:endParaRPr lang="en-GB" dirty="0" smtClean="0"/>
              </a:p>
              <a:p>
                <a:pPr marL="114300" indent="0">
                  <a:buNone/>
                </a:pPr>
                <a14:m>
                  <m:oMath xmlns:m="http://schemas.openxmlformats.org/officeDocument/2006/math">
                    <m:r>
                      <a:rPr lang="it-IT" i="1">
                        <a:latin typeface="Cambria Math"/>
                      </a:rPr>
                      <m:t>h</m:t>
                    </m:r>
                    <m:d>
                      <m:dPr>
                        <m:ctrlPr>
                          <a:rPr lang="it-IT" i="1">
                            <a:latin typeface="Cambria Math"/>
                          </a:rPr>
                        </m:ctrlPr>
                      </m:dPr>
                      <m:e>
                        <m:r>
                          <a:rPr lang="it-IT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GB" dirty="0" smtClean="0"/>
                  <a:t> </a:t>
                </a:r>
                <a:r>
                  <a:rPr lang="en-GB" dirty="0"/>
                  <a:t>= </a:t>
                </a:r>
                <a:r>
                  <a:rPr lang="en-GB" dirty="0" smtClean="0"/>
                  <a:t>estimated path-cost </a:t>
                </a:r>
                <a:r>
                  <a:rPr lang="en-GB" dirty="0"/>
                  <a:t>from </a:t>
                </a:r>
                <a:r>
                  <a:rPr lang="en-GB" dirty="0" smtClean="0"/>
                  <a:t>mid-node </a:t>
                </a:r>
                <a:r>
                  <a:rPr lang="en-GB" dirty="0" smtClean="0"/>
                  <a:t> to the provider</a:t>
                </a:r>
                <a:endParaRPr lang="en-GB" dirty="0" smtClean="0"/>
              </a:p>
              <a:p>
                <a:pPr marL="114300" indent="0">
                  <a:buNone/>
                </a:pPr>
                <a:endParaRPr lang="en-GB" dirty="0"/>
              </a:p>
              <a:p>
                <a:pPr marL="114300" indent="0">
                  <a:buNone/>
                </a:pPr>
                <a:endParaRPr lang="en-GB" dirty="0"/>
              </a:p>
            </p:txBody>
          </p:sp>
        </mc:Choice>
        <mc:Fallback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87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Index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Resource Discovery Architectures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Resource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Discovery Techniques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Resource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Discovery Methods</a:t>
            </a:r>
          </a:p>
          <a:p>
            <a:pPr marL="571500" indent="-457200">
              <a:buFont typeface="+mj-lt"/>
              <a:buAutoNum type="arabicPeriod"/>
            </a:pPr>
            <a:r>
              <a:rPr lang="en-GB" b="1" dirty="0" smtClean="0"/>
              <a:t>Clustering and Overlay Networks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Dedicated Frameworks 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Open issues in Resource Discovery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Bibliography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0560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>
                <a:solidFill>
                  <a:srgbClr val="675E47"/>
                </a:solidFill>
              </a:rPr>
              <a:t/>
            </a:r>
            <a:br>
              <a:rPr lang="en-GB" sz="4800" dirty="0">
                <a:solidFill>
                  <a:srgbClr val="675E47"/>
                </a:solidFill>
              </a:rPr>
            </a:br>
            <a:r>
              <a:rPr lang="en-GB" sz="4800" dirty="0" smtClean="0">
                <a:solidFill>
                  <a:srgbClr val="675E47"/>
                </a:solidFill>
              </a:rPr>
              <a:t>5. Clustering and overlay networks</a:t>
            </a:r>
            <a:r>
              <a:rPr lang="en-GB" sz="8000" dirty="0">
                <a:solidFill>
                  <a:srgbClr val="675E47"/>
                </a:solidFill>
              </a:rPr>
              <a:t/>
            </a:r>
            <a:br>
              <a:rPr lang="en-GB" sz="80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alter the network topology in order to increase the system performance</a:t>
            </a:r>
          </a:p>
          <a:p>
            <a:pPr lvl="1"/>
            <a:r>
              <a:rPr lang="en-GB" dirty="0" smtClean="0"/>
              <a:t>Nodes are organized in clusters sharing common properties</a:t>
            </a:r>
          </a:p>
          <a:p>
            <a:pPr lvl="1"/>
            <a:r>
              <a:rPr lang="en-GB" dirty="0" smtClean="0"/>
              <a:t>Queries and service advertisements are managed in an efficient way by the cluster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39</a:t>
            </a:fld>
            <a:endParaRPr lang="en-GB"/>
          </a:p>
        </p:txBody>
      </p:sp>
      <p:sp>
        <p:nvSpPr>
          <p:cNvPr id="7" name="Ovale 6"/>
          <p:cNvSpPr/>
          <p:nvPr/>
        </p:nvSpPr>
        <p:spPr>
          <a:xfrm>
            <a:off x="942144" y="5622505"/>
            <a:ext cx="288032" cy="2880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e 7"/>
          <p:cNvSpPr/>
          <p:nvPr/>
        </p:nvSpPr>
        <p:spPr>
          <a:xfrm>
            <a:off x="2377230" y="521445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e 8"/>
          <p:cNvSpPr/>
          <p:nvPr/>
        </p:nvSpPr>
        <p:spPr>
          <a:xfrm>
            <a:off x="1441126" y="6215206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e 9"/>
          <p:cNvSpPr/>
          <p:nvPr/>
        </p:nvSpPr>
        <p:spPr>
          <a:xfrm>
            <a:off x="4969518" y="5720620"/>
            <a:ext cx="288032" cy="2880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Ovale 10"/>
          <p:cNvSpPr/>
          <p:nvPr/>
        </p:nvSpPr>
        <p:spPr>
          <a:xfrm>
            <a:off x="3602980" y="520974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e 11"/>
          <p:cNvSpPr/>
          <p:nvPr/>
        </p:nvSpPr>
        <p:spPr>
          <a:xfrm>
            <a:off x="4051896" y="624385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3" name="Picture 2" descr="http://www.faerunnights.it/blog/wp-content/uploads/2012/02/Rout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1508" y="5729524"/>
            <a:ext cx="616777" cy="61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Connettore 2 13"/>
          <p:cNvCxnSpPr>
            <a:stCxn id="7" idx="6"/>
            <a:endCxn id="13" idx="1"/>
          </p:cNvCxnSpPr>
          <p:nvPr/>
        </p:nvCxnSpPr>
        <p:spPr>
          <a:xfrm>
            <a:off x="1230176" y="5766521"/>
            <a:ext cx="1331332" cy="271392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>
            <a:stCxn id="9" idx="7"/>
            <a:endCxn id="13" idx="1"/>
          </p:cNvCxnSpPr>
          <p:nvPr/>
        </p:nvCxnSpPr>
        <p:spPr>
          <a:xfrm flipV="1">
            <a:off x="1686977" y="6037913"/>
            <a:ext cx="874531" cy="21947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8" idx="5"/>
          </p:cNvCxnSpPr>
          <p:nvPr/>
        </p:nvCxnSpPr>
        <p:spPr>
          <a:xfrm>
            <a:off x="2623081" y="5460308"/>
            <a:ext cx="246815" cy="362645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>
            <a:stCxn id="11" idx="4"/>
          </p:cNvCxnSpPr>
          <p:nvPr/>
        </p:nvCxnSpPr>
        <p:spPr>
          <a:xfrm flipH="1">
            <a:off x="2971732" y="5497774"/>
            <a:ext cx="775264" cy="326462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>
            <a:stCxn id="10" idx="2"/>
            <a:endCxn id="13" idx="3"/>
          </p:cNvCxnSpPr>
          <p:nvPr/>
        </p:nvCxnSpPr>
        <p:spPr>
          <a:xfrm flipH="1">
            <a:off x="3178285" y="5864636"/>
            <a:ext cx="1791233" cy="173277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2" idx="2"/>
            <a:endCxn id="13" idx="3"/>
          </p:cNvCxnSpPr>
          <p:nvPr/>
        </p:nvCxnSpPr>
        <p:spPr>
          <a:xfrm flipH="1" flipV="1">
            <a:off x="3178285" y="6037913"/>
            <a:ext cx="873611" cy="34996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/>
          <p:cNvSpPr/>
          <p:nvPr/>
        </p:nvSpPr>
        <p:spPr>
          <a:xfrm>
            <a:off x="942144" y="3614966"/>
            <a:ext cx="288032" cy="2880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1" name="Ovale 20"/>
          <p:cNvSpPr/>
          <p:nvPr/>
        </p:nvSpPr>
        <p:spPr>
          <a:xfrm>
            <a:off x="2377230" y="350100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Ovale 21"/>
          <p:cNvSpPr/>
          <p:nvPr/>
        </p:nvSpPr>
        <p:spPr>
          <a:xfrm>
            <a:off x="1441126" y="420766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e 22"/>
          <p:cNvSpPr/>
          <p:nvPr/>
        </p:nvSpPr>
        <p:spPr>
          <a:xfrm>
            <a:off x="4969518" y="3713081"/>
            <a:ext cx="288032" cy="2880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e 23"/>
          <p:cNvSpPr/>
          <p:nvPr/>
        </p:nvSpPr>
        <p:spPr>
          <a:xfrm>
            <a:off x="3602980" y="342900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e 24"/>
          <p:cNvSpPr/>
          <p:nvPr/>
        </p:nvSpPr>
        <p:spPr>
          <a:xfrm>
            <a:off x="4051896" y="4207667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6" name="Connettore 2 25"/>
          <p:cNvCxnSpPr>
            <a:stCxn id="20" idx="5"/>
            <a:endCxn id="22" idx="1"/>
          </p:cNvCxnSpPr>
          <p:nvPr/>
        </p:nvCxnSpPr>
        <p:spPr>
          <a:xfrm>
            <a:off x="1187995" y="3860817"/>
            <a:ext cx="295312" cy="389031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20" idx="7"/>
            <a:endCxn id="21" idx="2"/>
          </p:cNvCxnSpPr>
          <p:nvPr/>
        </p:nvCxnSpPr>
        <p:spPr>
          <a:xfrm flipV="1">
            <a:off x="1187995" y="3645024"/>
            <a:ext cx="1189235" cy="12123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2 27"/>
          <p:cNvCxnSpPr>
            <a:stCxn id="22" idx="6"/>
            <a:endCxn id="21" idx="3"/>
          </p:cNvCxnSpPr>
          <p:nvPr/>
        </p:nvCxnSpPr>
        <p:spPr>
          <a:xfrm flipV="1">
            <a:off x="1729158" y="3746859"/>
            <a:ext cx="690253" cy="604824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>
            <a:stCxn id="24" idx="5"/>
            <a:endCxn id="23" idx="1"/>
          </p:cNvCxnSpPr>
          <p:nvPr/>
        </p:nvCxnSpPr>
        <p:spPr>
          <a:xfrm>
            <a:off x="3848831" y="3674851"/>
            <a:ext cx="1162868" cy="80411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2 29"/>
          <p:cNvCxnSpPr>
            <a:stCxn id="24" idx="4"/>
            <a:endCxn id="25" idx="0"/>
          </p:cNvCxnSpPr>
          <p:nvPr/>
        </p:nvCxnSpPr>
        <p:spPr>
          <a:xfrm>
            <a:off x="3746996" y="3717032"/>
            <a:ext cx="448916" cy="490635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2 30"/>
          <p:cNvCxnSpPr>
            <a:stCxn id="25" idx="6"/>
            <a:endCxn id="23" idx="4"/>
          </p:cNvCxnSpPr>
          <p:nvPr/>
        </p:nvCxnSpPr>
        <p:spPr>
          <a:xfrm flipV="1">
            <a:off x="4339928" y="4001113"/>
            <a:ext cx="773606" cy="35057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>
            <a:stCxn id="23" idx="4"/>
            <a:endCxn id="10" idx="0"/>
          </p:cNvCxnSpPr>
          <p:nvPr/>
        </p:nvCxnSpPr>
        <p:spPr>
          <a:xfrm>
            <a:off x="5113534" y="4001113"/>
            <a:ext cx="0" cy="171950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1 32"/>
          <p:cNvCxnSpPr>
            <a:stCxn id="24" idx="4"/>
            <a:endCxn id="11" idx="0"/>
          </p:cNvCxnSpPr>
          <p:nvPr/>
        </p:nvCxnSpPr>
        <p:spPr>
          <a:xfrm>
            <a:off x="3746996" y="3717032"/>
            <a:ext cx="0" cy="149271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>
            <a:stCxn id="25" idx="4"/>
          </p:cNvCxnSpPr>
          <p:nvPr/>
        </p:nvCxnSpPr>
        <p:spPr>
          <a:xfrm>
            <a:off x="4195912" y="4495699"/>
            <a:ext cx="0" cy="1717194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1 34"/>
          <p:cNvCxnSpPr>
            <a:stCxn id="21" idx="4"/>
            <a:endCxn id="8" idx="0"/>
          </p:cNvCxnSpPr>
          <p:nvPr/>
        </p:nvCxnSpPr>
        <p:spPr>
          <a:xfrm>
            <a:off x="2521246" y="3789040"/>
            <a:ext cx="0" cy="142541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>
            <a:stCxn id="22" idx="4"/>
            <a:endCxn id="9" idx="0"/>
          </p:cNvCxnSpPr>
          <p:nvPr/>
        </p:nvCxnSpPr>
        <p:spPr>
          <a:xfrm>
            <a:off x="1585142" y="4495699"/>
            <a:ext cx="0" cy="171950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>
            <a:stCxn id="20" idx="4"/>
            <a:endCxn id="7" idx="0"/>
          </p:cNvCxnSpPr>
          <p:nvPr/>
        </p:nvCxnSpPr>
        <p:spPr>
          <a:xfrm>
            <a:off x="1086160" y="3902998"/>
            <a:ext cx="0" cy="1719507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Nuvola 37"/>
          <p:cNvSpPr/>
          <p:nvPr/>
        </p:nvSpPr>
        <p:spPr>
          <a:xfrm>
            <a:off x="323528" y="5085184"/>
            <a:ext cx="5524704" cy="1639193"/>
          </a:xfrm>
          <a:prstGeom prst="cloud">
            <a:avLst/>
          </a:prstGeom>
          <a:noFill/>
          <a:ln w="222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CasellaDiTesto 38"/>
          <p:cNvSpPr txBox="1"/>
          <p:nvPr/>
        </p:nvSpPr>
        <p:spPr>
          <a:xfrm>
            <a:off x="6254924" y="5961559"/>
            <a:ext cx="1927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Network  topology</a:t>
            </a:r>
          </a:p>
          <a:p>
            <a:endParaRPr lang="en-GB" dirty="0"/>
          </a:p>
        </p:txBody>
      </p:sp>
      <p:sp>
        <p:nvSpPr>
          <p:cNvPr id="40" name="CasellaDiTesto 39"/>
          <p:cNvSpPr txBox="1"/>
          <p:nvPr/>
        </p:nvSpPr>
        <p:spPr>
          <a:xfrm>
            <a:off x="6179946" y="3588343"/>
            <a:ext cx="2162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 Overlay Network</a:t>
            </a:r>
          </a:p>
          <a:p>
            <a:endParaRPr lang="en-GB" dirty="0"/>
          </a:p>
        </p:txBody>
      </p:sp>
      <p:cxnSp>
        <p:nvCxnSpPr>
          <p:cNvPr id="41" name="Connettore 2 40"/>
          <p:cNvCxnSpPr/>
          <p:nvPr/>
        </p:nvCxnSpPr>
        <p:spPr>
          <a:xfrm flipV="1">
            <a:off x="7261204" y="4495699"/>
            <a:ext cx="0" cy="1474751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ttore 2 41"/>
          <p:cNvCxnSpPr>
            <a:stCxn id="21" idx="6"/>
            <a:endCxn id="24" idx="2"/>
          </p:cNvCxnSpPr>
          <p:nvPr/>
        </p:nvCxnSpPr>
        <p:spPr>
          <a:xfrm flipV="1">
            <a:off x="2665262" y="3573016"/>
            <a:ext cx="937718" cy="72008"/>
          </a:xfrm>
          <a:prstGeom prst="straightConnector1">
            <a:avLst/>
          </a:prstGeom>
          <a:ln w="19050">
            <a:solidFill>
              <a:schemeClr val="tx1"/>
            </a:solidFill>
            <a:prstDash val="dashDot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01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1. Introduction</a:t>
            </a:r>
            <a:r>
              <a:rPr lang="en-GB" sz="4400" dirty="0" smtClean="0"/>
              <a:t/>
            </a:r>
            <a:br>
              <a:rPr lang="en-GB" sz="4400" dirty="0" smtClean="0"/>
            </a:br>
            <a:r>
              <a:rPr lang="en-GB" sz="4400" dirty="0" smtClean="0"/>
              <a:t>Resource and Service Discovery</a:t>
            </a:r>
            <a:endParaRPr lang="en-GB" sz="44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/>
              <a:t>A </a:t>
            </a:r>
            <a:r>
              <a:rPr lang="en-GB" b="1" dirty="0" smtClean="0"/>
              <a:t>Resource </a:t>
            </a:r>
            <a:r>
              <a:rPr lang="en-GB" dirty="0"/>
              <a:t>is </a:t>
            </a:r>
            <a:r>
              <a:rPr lang="en-US" dirty="0"/>
              <a:t>any source of supply</a:t>
            </a:r>
            <a:r>
              <a:rPr lang="en-US" dirty="0" smtClean="0"/>
              <a:t>:</a:t>
            </a:r>
          </a:p>
          <a:p>
            <a:r>
              <a:rPr lang="en-US" dirty="0" smtClean="0"/>
              <a:t>File-system</a:t>
            </a:r>
          </a:p>
          <a:p>
            <a:r>
              <a:rPr lang="en-US" dirty="0" smtClean="0"/>
              <a:t>Memory space </a:t>
            </a:r>
            <a:endParaRPr lang="en-US" dirty="0" smtClean="0"/>
          </a:p>
          <a:p>
            <a:r>
              <a:rPr lang="en-US" dirty="0" smtClean="0"/>
              <a:t>CPU capability</a:t>
            </a:r>
            <a:endParaRPr lang="en-US" dirty="0" smtClean="0"/>
          </a:p>
          <a:p>
            <a:pPr marL="114300" indent="0">
              <a:buNone/>
            </a:pPr>
            <a:endParaRPr lang="en-GB" dirty="0" smtClean="0"/>
          </a:p>
          <a:p>
            <a:pPr marL="114300" indent="0">
              <a:buNone/>
            </a:pPr>
            <a:r>
              <a:rPr lang="en-GB" dirty="0"/>
              <a:t>t</a:t>
            </a:r>
            <a:r>
              <a:rPr lang="en-GB" dirty="0" smtClean="0"/>
              <a:t>hat can be provided as a </a:t>
            </a:r>
            <a:r>
              <a:rPr lang="en-GB" b="1" dirty="0" smtClean="0"/>
              <a:t>Service</a:t>
            </a:r>
            <a:endParaRPr lang="en-GB" b="1" dirty="0"/>
          </a:p>
          <a:p>
            <a:pPr marL="114300" indent="0">
              <a:buNone/>
            </a:pPr>
            <a:endParaRPr lang="en-GB" dirty="0" smtClean="0"/>
          </a:p>
          <a:p>
            <a:pPr marL="114300" indent="0">
              <a:buNone/>
            </a:pPr>
            <a:r>
              <a:rPr lang="en-GB" dirty="0" smtClean="0"/>
              <a:t>The</a:t>
            </a:r>
            <a:r>
              <a:rPr lang="en-GB" b="1" dirty="0" smtClean="0"/>
              <a:t> Resource Discovery (RD)</a:t>
            </a:r>
            <a:r>
              <a:rPr lang="en-GB" dirty="0" smtClean="0"/>
              <a:t> </a:t>
            </a:r>
            <a:r>
              <a:rPr lang="en-US" dirty="0"/>
              <a:t>is any mechanism that is providing capability </a:t>
            </a:r>
            <a:r>
              <a:rPr lang="en-US" dirty="0" smtClean="0"/>
              <a:t>to </a:t>
            </a:r>
            <a:r>
              <a:rPr lang="en-GB" dirty="0" smtClean="0"/>
              <a:t>locate a resource in the network</a:t>
            </a:r>
            <a:endParaRPr lang="en-GB" dirty="0"/>
          </a:p>
          <a:p>
            <a:pPr marL="114300" indent="0">
              <a:buNone/>
            </a:pPr>
            <a:endParaRPr lang="en-GB" b="1" dirty="0"/>
          </a:p>
          <a:p>
            <a:pPr marL="114300" indent="0">
              <a:buNone/>
            </a:pPr>
            <a:endParaRPr lang="en-GB" b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4</a:t>
            </a:fld>
            <a:endParaRPr lang="en-GB"/>
          </a:p>
        </p:txBody>
      </p:sp>
      <p:sp>
        <p:nvSpPr>
          <p:cNvPr id="6" name="Rettangolo 5"/>
          <p:cNvSpPr/>
          <p:nvPr/>
        </p:nvSpPr>
        <p:spPr>
          <a:xfrm>
            <a:off x="1832317" y="5383792"/>
            <a:ext cx="1226994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RD</a:t>
            </a:r>
            <a:endParaRPr lang="en-GB" dirty="0"/>
          </a:p>
        </p:txBody>
      </p:sp>
      <p:sp>
        <p:nvSpPr>
          <p:cNvPr id="7" name="Rettangolo 6"/>
          <p:cNvSpPr/>
          <p:nvPr/>
        </p:nvSpPr>
        <p:spPr>
          <a:xfrm>
            <a:off x="4860032" y="5383792"/>
            <a:ext cx="1226994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SD</a:t>
            </a:r>
            <a:endParaRPr lang="en-GB" dirty="0"/>
          </a:p>
        </p:txBody>
      </p:sp>
      <p:sp>
        <p:nvSpPr>
          <p:cNvPr id="9" name="Freccia bidirezionale orizzontale 8"/>
          <p:cNvSpPr/>
          <p:nvPr/>
        </p:nvSpPr>
        <p:spPr>
          <a:xfrm>
            <a:off x="3563888" y="5500805"/>
            <a:ext cx="720080" cy="23402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ttangolo 9"/>
          <p:cNvSpPr/>
          <p:nvPr/>
        </p:nvSpPr>
        <p:spPr>
          <a:xfrm>
            <a:off x="179844" y="6211669"/>
            <a:ext cx="8228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K. </a:t>
            </a:r>
            <a:r>
              <a:rPr lang="en-US" dirty="0" err="1"/>
              <a:t>Vanthournout</a:t>
            </a:r>
            <a:r>
              <a:rPr lang="en-US" dirty="0"/>
              <a:t>, G. </a:t>
            </a:r>
            <a:r>
              <a:rPr lang="en-US" dirty="0" err="1"/>
              <a:t>Deconinck</a:t>
            </a:r>
            <a:r>
              <a:rPr lang="en-US" dirty="0"/>
              <a:t>, R. </a:t>
            </a:r>
            <a:r>
              <a:rPr lang="en-US" dirty="0" err="1"/>
              <a:t>Belmans</a:t>
            </a:r>
            <a:r>
              <a:rPr lang="en-US" dirty="0"/>
              <a:t>, A taxonomy for resource</a:t>
            </a:r>
          </a:p>
          <a:p>
            <a:r>
              <a:rPr lang="en-US" dirty="0"/>
              <a:t>discovery, Personal Ubiquitous Computing 9 (2) (2005) 81–89.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346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5. Clustering and overlay networks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 smtClean="0">
                <a:solidFill>
                  <a:srgbClr val="675E47"/>
                </a:solidFill>
              </a:rPr>
              <a:t>Examples of clusters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i="1" dirty="0" smtClean="0"/>
              <a:t>Cluster Heads</a:t>
            </a:r>
            <a:endParaRPr lang="en-GB" i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40</a:t>
            </a:fld>
            <a:endParaRPr lang="en-GB"/>
          </a:p>
        </p:txBody>
      </p:sp>
      <p:sp>
        <p:nvSpPr>
          <p:cNvPr id="8" name="Ovale 7"/>
          <p:cNvSpPr/>
          <p:nvPr/>
        </p:nvSpPr>
        <p:spPr>
          <a:xfrm>
            <a:off x="1691680" y="2401508"/>
            <a:ext cx="288032" cy="2880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e 8"/>
          <p:cNvSpPr/>
          <p:nvPr/>
        </p:nvSpPr>
        <p:spPr>
          <a:xfrm>
            <a:off x="2968030" y="210434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Ovale 9"/>
          <p:cNvSpPr/>
          <p:nvPr/>
        </p:nvSpPr>
        <p:spPr>
          <a:xfrm>
            <a:off x="2679998" y="3063761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e 15"/>
          <p:cNvSpPr/>
          <p:nvPr/>
        </p:nvSpPr>
        <p:spPr>
          <a:xfrm>
            <a:off x="3563888" y="2689540"/>
            <a:ext cx="288032" cy="2880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e 16"/>
          <p:cNvSpPr/>
          <p:nvPr/>
        </p:nvSpPr>
        <p:spPr>
          <a:xfrm>
            <a:off x="4234905" y="3717032"/>
            <a:ext cx="288032" cy="2880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e 17"/>
          <p:cNvSpPr/>
          <p:nvPr/>
        </p:nvSpPr>
        <p:spPr>
          <a:xfrm>
            <a:off x="5364088" y="2088575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e 18"/>
          <p:cNvSpPr/>
          <p:nvPr/>
        </p:nvSpPr>
        <p:spPr>
          <a:xfrm>
            <a:off x="5796136" y="3458716"/>
            <a:ext cx="288032" cy="2880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e 19"/>
          <p:cNvSpPr/>
          <p:nvPr/>
        </p:nvSpPr>
        <p:spPr>
          <a:xfrm>
            <a:off x="4522490" y="2775729"/>
            <a:ext cx="288032" cy="2880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2" name="Connettore 2 21"/>
          <p:cNvCxnSpPr>
            <a:stCxn id="8" idx="6"/>
            <a:endCxn id="16" idx="2"/>
          </p:cNvCxnSpPr>
          <p:nvPr/>
        </p:nvCxnSpPr>
        <p:spPr>
          <a:xfrm>
            <a:off x="1979712" y="2545524"/>
            <a:ext cx="1584176" cy="28803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9" idx="5"/>
            <a:endCxn id="16" idx="1"/>
          </p:cNvCxnSpPr>
          <p:nvPr/>
        </p:nvCxnSpPr>
        <p:spPr>
          <a:xfrm>
            <a:off x="3213881" y="2350199"/>
            <a:ext cx="392188" cy="381522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/>
              <p:cNvSpPr/>
              <p:nvPr/>
            </p:nvSpPr>
            <p:spPr>
              <a:xfrm>
                <a:off x="3256062" y="2176192"/>
                <a:ext cx="73872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𝑎𝑑𝑣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5" name="Rettangol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062" y="2176192"/>
                <a:ext cx="738728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ttangolo 25"/>
              <p:cNvSpPr/>
              <p:nvPr/>
            </p:nvSpPr>
            <p:spPr>
              <a:xfrm>
                <a:off x="2229302" y="2249354"/>
                <a:ext cx="4751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6" name="Rettangolo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302" y="2249354"/>
                <a:ext cx="47519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ttangolo 26"/>
              <p:cNvSpPr/>
              <p:nvPr/>
            </p:nvSpPr>
            <p:spPr>
              <a:xfrm>
                <a:off x="3093564" y="3061675"/>
                <a:ext cx="69628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𝑎𝑑𝑣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7" name="Rettangolo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564" y="3061675"/>
                <a:ext cx="696280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Connettore 2 27"/>
          <p:cNvCxnSpPr>
            <a:stCxn id="10" idx="6"/>
            <a:endCxn id="16" idx="3"/>
          </p:cNvCxnSpPr>
          <p:nvPr/>
        </p:nvCxnSpPr>
        <p:spPr>
          <a:xfrm flipV="1">
            <a:off x="2968030" y="2935391"/>
            <a:ext cx="638039" cy="272386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2 31"/>
          <p:cNvCxnSpPr>
            <a:stCxn id="17" idx="0"/>
            <a:endCxn id="20" idx="4"/>
          </p:cNvCxnSpPr>
          <p:nvPr/>
        </p:nvCxnSpPr>
        <p:spPr>
          <a:xfrm flipV="1">
            <a:off x="4378921" y="3063761"/>
            <a:ext cx="287585" cy="65327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ttangolo 32"/>
              <p:cNvSpPr/>
              <p:nvPr/>
            </p:nvSpPr>
            <p:spPr>
              <a:xfrm>
                <a:off x="4475367" y="3274050"/>
                <a:ext cx="43274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3" name="Rettangolo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367" y="3274050"/>
                <a:ext cx="432747" cy="369332"/>
              </a:xfrm>
              <a:prstGeom prst="rect">
                <a:avLst/>
              </a:prstGeom>
              <a:blipFill rotWithShape="1">
                <a:blip r:embed="rId5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7" name="Connettore 2 36"/>
          <p:cNvCxnSpPr>
            <a:stCxn id="18" idx="3"/>
            <a:endCxn id="20" idx="7"/>
          </p:cNvCxnSpPr>
          <p:nvPr/>
        </p:nvCxnSpPr>
        <p:spPr>
          <a:xfrm flipH="1">
            <a:off x="4768341" y="2334426"/>
            <a:ext cx="637928" cy="483484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ttangolo 39"/>
              <p:cNvSpPr/>
              <p:nvPr/>
            </p:nvSpPr>
            <p:spPr>
              <a:xfrm>
                <a:off x="4475367" y="2248364"/>
                <a:ext cx="72378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𝑎𝑑𝑣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0" name="Rettangolo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5367" y="2248364"/>
                <a:ext cx="723788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Connettore 2 40"/>
          <p:cNvCxnSpPr>
            <a:stCxn id="19" idx="1"/>
            <a:endCxn id="20" idx="5"/>
          </p:cNvCxnSpPr>
          <p:nvPr/>
        </p:nvCxnSpPr>
        <p:spPr>
          <a:xfrm flipH="1" flipV="1">
            <a:off x="4768341" y="3021580"/>
            <a:ext cx="1069976" cy="47931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ttangolo 44"/>
              <p:cNvSpPr/>
              <p:nvPr/>
            </p:nvSpPr>
            <p:spPr>
              <a:xfrm>
                <a:off x="5199155" y="2951891"/>
                <a:ext cx="4715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45" name="Rettangolo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9155" y="2951891"/>
                <a:ext cx="471539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Figura a mano libera 45"/>
          <p:cNvSpPr/>
          <p:nvPr/>
        </p:nvSpPr>
        <p:spPr>
          <a:xfrm>
            <a:off x="4031210" y="1580565"/>
            <a:ext cx="3085415" cy="3120655"/>
          </a:xfrm>
          <a:custGeom>
            <a:avLst/>
            <a:gdLst>
              <a:gd name="connsiteX0" fmla="*/ 331240 w 3085415"/>
              <a:gd name="connsiteY0" fmla="*/ 886410 h 3120655"/>
              <a:gd name="connsiteX1" fmla="*/ 274090 w 3085415"/>
              <a:gd name="connsiteY1" fmla="*/ 1019760 h 3120655"/>
              <a:gd name="connsiteX2" fmla="*/ 45490 w 3085415"/>
              <a:gd name="connsiteY2" fmla="*/ 2343735 h 3120655"/>
              <a:gd name="connsiteX3" fmla="*/ 1283740 w 3085415"/>
              <a:gd name="connsiteY3" fmla="*/ 3115260 h 3120655"/>
              <a:gd name="connsiteX4" fmla="*/ 2741065 w 3085415"/>
              <a:gd name="connsiteY4" fmla="*/ 1972260 h 3120655"/>
              <a:gd name="connsiteX5" fmla="*/ 2960140 w 3085415"/>
              <a:gd name="connsiteY5" fmla="*/ 410160 h 3120655"/>
              <a:gd name="connsiteX6" fmla="*/ 1121815 w 3085415"/>
              <a:gd name="connsiteY6" fmla="*/ 19635 h 3120655"/>
              <a:gd name="connsiteX7" fmla="*/ 331240 w 3085415"/>
              <a:gd name="connsiteY7" fmla="*/ 886410 h 312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5415" h="3120655">
                <a:moveTo>
                  <a:pt x="331240" y="886410"/>
                </a:moveTo>
                <a:cubicBezTo>
                  <a:pt x="189952" y="1053098"/>
                  <a:pt x="321715" y="776872"/>
                  <a:pt x="274090" y="1019760"/>
                </a:cubicBezTo>
                <a:cubicBezTo>
                  <a:pt x="226465" y="1262648"/>
                  <a:pt x="-122785" y="1994485"/>
                  <a:pt x="45490" y="2343735"/>
                </a:cubicBezTo>
                <a:cubicBezTo>
                  <a:pt x="213765" y="2692985"/>
                  <a:pt x="834478" y="3177172"/>
                  <a:pt x="1283740" y="3115260"/>
                </a:cubicBezTo>
                <a:cubicBezTo>
                  <a:pt x="1733002" y="3053348"/>
                  <a:pt x="2461665" y="2423110"/>
                  <a:pt x="2741065" y="1972260"/>
                </a:cubicBezTo>
                <a:cubicBezTo>
                  <a:pt x="3020465" y="1521410"/>
                  <a:pt x="3230015" y="735597"/>
                  <a:pt x="2960140" y="410160"/>
                </a:cubicBezTo>
                <a:cubicBezTo>
                  <a:pt x="2690265" y="84723"/>
                  <a:pt x="1559965" y="-54977"/>
                  <a:pt x="1121815" y="19635"/>
                </a:cubicBezTo>
                <a:cubicBezTo>
                  <a:pt x="683665" y="94247"/>
                  <a:pt x="472528" y="719722"/>
                  <a:pt x="331240" y="886410"/>
                </a:cubicBezTo>
                <a:close/>
              </a:path>
            </a:pathLst>
          </a:custGeom>
          <a:noFill/>
          <a:ln w="9525">
            <a:solidFill>
              <a:schemeClr val="tx1">
                <a:alpha val="87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Figura a mano libera 46"/>
          <p:cNvSpPr/>
          <p:nvPr/>
        </p:nvSpPr>
        <p:spPr>
          <a:xfrm>
            <a:off x="963357" y="2017332"/>
            <a:ext cx="3085415" cy="1920479"/>
          </a:xfrm>
          <a:custGeom>
            <a:avLst/>
            <a:gdLst>
              <a:gd name="connsiteX0" fmla="*/ 331240 w 3085415"/>
              <a:gd name="connsiteY0" fmla="*/ 886410 h 3120655"/>
              <a:gd name="connsiteX1" fmla="*/ 274090 w 3085415"/>
              <a:gd name="connsiteY1" fmla="*/ 1019760 h 3120655"/>
              <a:gd name="connsiteX2" fmla="*/ 45490 w 3085415"/>
              <a:gd name="connsiteY2" fmla="*/ 2343735 h 3120655"/>
              <a:gd name="connsiteX3" fmla="*/ 1283740 w 3085415"/>
              <a:gd name="connsiteY3" fmla="*/ 3115260 h 3120655"/>
              <a:gd name="connsiteX4" fmla="*/ 2741065 w 3085415"/>
              <a:gd name="connsiteY4" fmla="*/ 1972260 h 3120655"/>
              <a:gd name="connsiteX5" fmla="*/ 2960140 w 3085415"/>
              <a:gd name="connsiteY5" fmla="*/ 410160 h 3120655"/>
              <a:gd name="connsiteX6" fmla="*/ 1121815 w 3085415"/>
              <a:gd name="connsiteY6" fmla="*/ 19635 h 3120655"/>
              <a:gd name="connsiteX7" fmla="*/ 331240 w 3085415"/>
              <a:gd name="connsiteY7" fmla="*/ 886410 h 312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5415" h="3120655">
                <a:moveTo>
                  <a:pt x="331240" y="886410"/>
                </a:moveTo>
                <a:cubicBezTo>
                  <a:pt x="189952" y="1053098"/>
                  <a:pt x="321715" y="776872"/>
                  <a:pt x="274090" y="1019760"/>
                </a:cubicBezTo>
                <a:cubicBezTo>
                  <a:pt x="226465" y="1262648"/>
                  <a:pt x="-122785" y="1994485"/>
                  <a:pt x="45490" y="2343735"/>
                </a:cubicBezTo>
                <a:cubicBezTo>
                  <a:pt x="213765" y="2692985"/>
                  <a:pt x="834478" y="3177172"/>
                  <a:pt x="1283740" y="3115260"/>
                </a:cubicBezTo>
                <a:cubicBezTo>
                  <a:pt x="1733002" y="3053348"/>
                  <a:pt x="2461665" y="2423110"/>
                  <a:pt x="2741065" y="1972260"/>
                </a:cubicBezTo>
                <a:cubicBezTo>
                  <a:pt x="3020465" y="1521410"/>
                  <a:pt x="3230015" y="735597"/>
                  <a:pt x="2960140" y="410160"/>
                </a:cubicBezTo>
                <a:cubicBezTo>
                  <a:pt x="2690265" y="84723"/>
                  <a:pt x="1559965" y="-54977"/>
                  <a:pt x="1121815" y="19635"/>
                </a:cubicBezTo>
                <a:cubicBezTo>
                  <a:pt x="683665" y="94247"/>
                  <a:pt x="472528" y="719722"/>
                  <a:pt x="331240" y="886410"/>
                </a:cubicBezTo>
                <a:close/>
              </a:path>
            </a:pathLst>
          </a:custGeom>
          <a:noFill/>
          <a:ln w="9525">
            <a:solidFill>
              <a:schemeClr val="tx1">
                <a:alpha val="87000"/>
              </a:schemeClr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9" name="Connettore 2 48"/>
          <p:cNvCxnSpPr>
            <a:stCxn id="16" idx="6"/>
            <a:endCxn id="20" idx="2"/>
          </p:cNvCxnSpPr>
          <p:nvPr/>
        </p:nvCxnSpPr>
        <p:spPr>
          <a:xfrm>
            <a:off x="3851920" y="2833556"/>
            <a:ext cx="670570" cy="8618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ttangolo 49"/>
              <p:cNvSpPr/>
              <p:nvPr/>
            </p:nvSpPr>
            <p:spPr>
              <a:xfrm>
                <a:off x="250221" y="5589240"/>
                <a:ext cx="353962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𝑎𝑑𝑣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 = advertisement of resource k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it-IT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it-IT" i="1">
                            <a:latin typeface="Cambria Math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GB" dirty="0" smtClean="0"/>
                  <a:t> = query for resource k</a:t>
                </a:r>
                <a:endParaRPr lang="en-GB" dirty="0"/>
              </a:p>
            </p:txBody>
          </p:sp>
        </mc:Choice>
        <mc:Fallback xmlns="">
          <p:sp>
            <p:nvSpPr>
              <p:cNvPr id="50" name="Rettangolo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221" y="5589240"/>
                <a:ext cx="3539623" cy="646331"/>
              </a:xfrm>
              <a:prstGeom prst="rect">
                <a:avLst/>
              </a:prstGeom>
              <a:blipFill rotWithShape="1">
                <a:blip r:embed="rId8"/>
                <a:stretch>
                  <a:fillRect t="-4717" r="-516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Ovale 50"/>
          <p:cNvSpPr/>
          <p:nvPr/>
        </p:nvSpPr>
        <p:spPr>
          <a:xfrm>
            <a:off x="1980701" y="4589998"/>
            <a:ext cx="288032" cy="2880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2" name="Ovale 51"/>
          <p:cNvSpPr/>
          <p:nvPr/>
        </p:nvSpPr>
        <p:spPr>
          <a:xfrm>
            <a:off x="3462053" y="506879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3" name="Ovale 52"/>
          <p:cNvSpPr/>
          <p:nvPr/>
        </p:nvSpPr>
        <p:spPr>
          <a:xfrm>
            <a:off x="2660973" y="5009758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4" name="Ovale 53"/>
          <p:cNvSpPr/>
          <p:nvPr/>
        </p:nvSpPr>
        <p:spPr>
          <a:xfrm>
            <a:off x="3409975" y="3877719"/>
            <a:ext cx="288032" cy="2880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5" name="Ovale 54"/>
          <p:cNvSpPr/>
          <p:nvPr/>
        </p:nvSpPr>
        <p:spPr>
          <a:xfrm>
            <a:off x="3939483" y="4539218"/>
            <a:ext cx="288032" cy="2880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6" name="Connettore 2 55"/>
          <p:cNvCxnSpPr>
            <a:stCxn id="53" idx="7"/>
            <a:endCxn id="54" idx="3"/>
          </p:cNvCxnSpPr>
          <p:nvPr/>
        </p:nvCxnSpPr>
        <p:spPr>
          <a:xfrm flipV="1">
            <a:off x="2906824" y="4123570"/>
            <a:ext cx="545332" cy="92836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tangolo 58"/>
              <p:cNvSpPr/>
              <p:nvPr/>
            </p:nvSpPr>
            <p:spPr>
              <a:xfrm>
                <a:off x="2561065" y="4284831"/>
                <a:ext cx="694997" cy="3916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𝑎𝑑𝑣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Rettango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1065" y="4284831"/>
                <a:ext cx="694997" cy="391646"/>
              </a:xfrm>
              <a:prstGeom prst="rect">
                <a:avLst/>
              </a:prstGeom>
              <a:blipFill rotWithShape="1">
                <a:blip r:embed="rId9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nettore 2 59"/>
          <p:cNvCxnSpPr>
            <a:stCxn id="55" idx="1"/>
            <a:endCxn id="54" idx="5"/>
          </p:cNvCxnSpPr>
          <p:nvPr/>
        </p:nvCxnSpPr>
        <p:spPr>
          <a:xfrm flipH="1" flipV="1">
            <a:off x="3655826" y="4123570"/>
            <a:ext cx="325838" cy="45782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ttangolo 62"/>
              <p:cNvSpPr/>
              <p:nvPr/>
            </p:nvSpPr>
            <p:spPr>
              <a:xfrm>
                <a:off x="3503971" y="4299627"/>
                <a:ext cx="4715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3" name="Rettangolo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971" y="4299627"/>
                <a:ext cx="471539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nettore 2 63"/>
          <p:cNvCxnSpPr>
            <a:stCxn id="16" idx="4"/>
            <a:endCxn id="54" idx="0"/>
          </p:cNvCxnSpPr>
          <p:nvPr/>
        </p:nvCxnSpPr>
        <p:spPr>
          <a:xfrm flipH="1">
            <a:off x="3553991" y="2977572"/>
            <a:ext cx="153913" cy="900147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ttore 2 66"/>
          <p:cNvCxnSpPr/>
          <p:nvPr/>
        </p:nvCxnSpPr>
        <p:spPr>
          <a:xfrm flipH="1">
            <a:off x="3718931" y="2982009"/>
            <a:ext cx="858279" cy="1008539"/>
          </a:xfrm>
          <a:prstGeom prst="straightConnector1">
            <a:avLst/>
          </a:prstGeom>
          <a:ln w="19050">
            <a:solidFill>
              <a:schemeClr val="tx1"/>
            </a:solidFill>
            <a:prstDash val="sysDash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igura a mano libera 68"/>
          <p:cNvSpPr/>
          <p:nvPr/>
        </p:nvSpPr>
        <p:spPr>
          <a:xfrm>
            <a:off x="1670097" y="3634539"/>
            <a:ext cx="3055441" cy="1922134"/>
          </a:xfrm>
          <a:custGeom>
            <a:avLst/>
            <a:gdLst>
              <a:gd name="connsiteX0" fmla="*/ 1835103 w 3055441"/>
              <a:gd name="connsiteY0" fmla="*/ 80211 h 1922134"/>
              <a:gd name="connsiteX1" fmla="*/ 168228 w 3055441"/>
              <a:gd name="connsiteY1" fmla="*/ 813636 h 1922134"/>
              <a:gd name="connsiteX2" fmla="*/ 292053 w 3055441"/>
              <a:gd name="connsiteY2" fmla="*/ 1518486 h 1922134"/>
              <a:gd name="connsiteX3" fmla="*/ 2244678 w 3055441"/>
              <a:gd name="connsiteY3" fmla="*/ 1909011 h 1922134"/>
              <a:gd name="connsiteX4" fmla="*/ 3054303 w 3055441"/>
              <a:gd name="connsiteY4" fmla="*/ 1051761 h 1922134"/>
              <a:gd name="connsiteX5" fmla="*/ 2416128 w 3055441"/>
              <a:gd name="connsiteY5" fmla="*/ 623136 h 1922134"/>
              <a:gd name="connsiteX6" fmla="*/ 2158953 w 3055441"/>
              <a:gd name="connsiteY6" fmla="*/ 80211 h 1922134"/>
              <a:gd name="connsiteX7" fmla="*/ 1835103 w 3055441"/>
              <a:gd name="connsiteY7" fmla="*/ 80211 h 1922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5441" h="1922134">
                <a:moveTo>
                  <a:pt x="1835103" y="80211"/>
                </a:moveTo>
                <a:cubicBezTo>
                  <a:pt x="1503315" y="202449"/>
                  <a:pt x="425403" y="573924"/>
                  <a:pt x="168228" y="813636"/>
                </a:cubicBezTo>
                <a:cubicBezTo>
                  <a:pt x="-88947" y="1053348"/>
                  <a:pt x="-54022" y="1335924"/>
                  <a:pt x="292053" y="1518486"/>
                </a:cubicBezTo>
                <a:cubicBezTo>
                  <a:pt x="638128" y="1701048"/>
                  <a:pt x="1784303" y="1986798"/>
                  <a:pt x="2244678" y="1909011"/>
                </a:cubicBezTo>
                <a:cubicBezTo>
                  <a:pt x="2705053" y="1831224"/>
                  <a:pt x="3025728" y="1266074"/>
                  <a:pt x="3054303" y="1051761"/>
                </a:cubicBezTo>
                <a:cubicBezTo>
                  <a:pt x="3082878" y="837449"/>
                  <a:pt x="2565353" y="785061"/>
                  <a:pt x="2416128" y="623136"/>
                </a:cubicBezTo>
                <a:cubicBezTo>
                  <a:pt x="2266903" y="461211"/>
                  <a:pt x="2252616" y="170699"/>
                  <a:pt x="2158953" y="80211"/>
                </a:cubicBezTo>
                <a:cubicBezTo>
                  <a:pt x="2065291" y="-10277"/>
                  <a:pt x="2166891" y="-42027"/>
                  <a:pt x="1835103" y="80211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51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5. Clustering and overlay networks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Examples of clusters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 smtClean="0"/>
              <a:t>Examples of cluster rules:</a:t>
            </a:r>
          </a:p>
          <a:p>
            <a:pPr marL="114300" indent="0">
              <a:buNone/>
            </a:pPr>
            <a:endParaRPr lang="en-GB" dirty="0" smtClean="0"/>
          </a:p>
          <a:p>
            <a:r>
              <a:rPr lang="en-GB" dirty="0" smtClean="0"/>
              <a:t>Similarity on the services</a:t>
            </a:r>
          </a:p>
          <a:p>
            <a:pPr lvl="1"/>
            <a:r>
              <a:rPr lang="en-GB" dirty="0" smtClean="0"/>
              <a:t>Similar services within the same cluster</a:t>
            </a:r>
          </a:p>
          <a:p>
            <a:r>
              <a:rPr lang="en-GB" dirty="0" smtClean="0"/>
              <a:t>Location of the nodes</a:t>
            </a:r>
          </a:p>
          <a:p>
            <a:pPr lvl="1"/>
            <a:r>
              <a:rPr lang="en-GB" dirty="0" smtClean="0"/>
              <a:t>Nearby nodes within the same cluster</a:t>
            </a:r>
          </a:p>
          <a:p>
            <a:r>
              <a:rPr lang="en-GB" dirty="0" smtClean="0"/>
              <a:t>Quality of the service</a:t>
            </a:r>
          </a:p>
          <a:p>
            <a:pPr lvl="1"/>
            <a:r>
              <a:rPr lang="en-GB" dirty="0" smtClean="0"/>
              <a:t>Services with similar </a:t>
            </a:r>
            <a:r>
              <a:rPr lang="en-GB" dirty="0" err="1" smtClean="0"/>
              <a:t>QoS</a:t>
            </a:r>
            <a:r>
              <a:rPr lang="en-GB" dirty="0" smtClean="0"/>
              <a:t> </a:t>
            </a:r>
            <a:r>
              <a:rPr lang="en-GB" dirty="0" smtClean="0"/>
              <a:t>parameters </a:t>
            </a:r>
            <a:r>
              <a:rPr lang="en-GB" dirty="0" smtClean="0"/>
              <a:t>within the same cluster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7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Index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Resource Discovery Architectures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Resource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Discovery Techniques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Resource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Discovery Methods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Clustering and Overlay Networks</a:t>
            </a:r>
          </a:p>
          <a:p>
            <a:pPr marL="571500" indent="-457200">
              <a:buFont typeface="+mj-lt"/>
              <a:buAutoNum type="arabicPeriod"/>
            </a:pPr>
            <a:r>
              <a:rPr lang="en-GB" b="1" dirty="0" smtClean="0"/>
              <a:t>Dedicated Frameworks 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Open issues in Resource Discovery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Bibliography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92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7200" dirty="0" smtClean="0">
                <a:solidFill>
                  <a:srgbClr val="675E47"/>
                </a:solidFill>
              </a:rPr>
              <a:t/>
            </a:r>
            <a:br>
              <a:rPr lang="en-GB" sz="7200" dirty="0" smtClean="0">
                <a:solidFill>
                  <a:srgbClr val="675E47"/>
                </a:solidFill>
              </a:rPr>
            </a:br>
            <a:r>
              <a:rPr lang="en-GB" sz="4400" dirty="0" smtClean="0">
                <a:solidFill>
                  <a:srgbClr val="675E47"/>
                </a:solidFill>
              </a:rPr>
              <a:t>6. Service Discovery frameworks</a:t>
            </a:r>
            <a:r>
              <a:rPr lang="en-GB" sz="7200" dirty="0" smtClean="0">
                <a:solidFill>
                  <a:srgbClr val="675E47"/>
                </a:solidFill>
              </a:rPr>
              <a:t/>
            </a:r>
            <a:br>
              <a:rPr lang="en-GB" sz="7200" dirty="0" smtClean="0">
                <a:solidFill>
                  <a:srgbClr val="675E47"/>
                </a:solidFill>
              </a:rPr>
            </a:br>
            <a:endParaRPr lang="en-GB" sz="72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Review of widely used service discovery frameworks</a:t>
            </a:r>
          </a:p>
          <a:p>
            <a:r>
              <a:rPr lang="en-GB" dirty="0" smtClean="0"/>
              <a:t>Designed for administrated networks (hence not for p2p)</a:t>
            </a:r>
          </a:p>
          <a:p>
            <a:r>
              <a:rPr lang="en-GB" dirty="0" smtClean="0"/>
              <a:t>Centralized and decentralized architectures</a:t>
            </a:r>
          </a:p>
          <a:p>
            <a:pPr marL="114300" indent="0">
              <a:buNone/>
            </a:pPr>
            <a:endParaRPr lang="en-GB" dirty="0"/>
          </a:p>
          <a:p>
            <a:pPr marL="571500" indent="-457200">
              <a:buFont typeface="+mj-lt"/>
              <a:buAutoNum type="arabicPeriod"/>
            </a:pPr>
            <a:r>
              <a:rPr lang="en-GB" dirty="0" smtClean="0"/>
              <a:t>SLP Service Location Protocol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/>
              <a:t>UPnP Universal Plug and Play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/>
              <a:t>Bluetooth Service Discovery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/>
              <a:t>Bonjour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14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 smtClean="0">
                <a:solidFill>
                  <a:srgbClr val="675E47"/>
                </a:solidFill>
              </a:rPr>
              <a:t>6. Service Discovery Frameworks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 smtClean="0">
                <a:solidFill>
                  <a:srgbClr val="675E47"/>
                </a:solidFill>
              </a:rPr>
              <a:t>SLP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SLP is an IETF standard</a:t>
            </a:r>
          </a:p>
          <a:p>
            <a:r>
              <a:rPr lang="en-GB" dirty="0" smtClean="0"/>
              <a:t>Defined by a number of RFCs (2165, 2608, 2609 and 2914)</a:t>
            </a:r>
          </a:p>
          <a:p>
            <a:r>
              <a:rPr lang="en-GB" dirty="0" smtClean="0"/>
              <a:t>SLP relies on </a:t>
            </a:r>
            <a:r>
              <a:rPr lang="en-GB" smtClean="0"/>
              <a:t>a centralized architecture </a:t>
            </a:r>
            <a:r>
              <a:rPr lang="en-GB" dirty="0" smtClean="0"/>
              <a:t>suitable for</a:t>
            </a:r>
          </a:p>
          <a:p>
            <a:pPr lvl="1"/>
            <a:r>
              <a:rPr lang="en-GB" dirty="0" smtClean="0"/>
              <a:t>Large-Enterprise networks</a:t>
            </a:r>
          </a:p>
          <a:p>
            <a:pPr lvl="1"/>
            <a:r>
              <a:rPr lang="en-GB" dirty="0" smtClean="0"/>
              <a:t>LAN</a:t>
            </a:r>
          </a:p>
          <a:p>
            <a:r>
              <a:rPr lang="en-GB" dirty="0" smtClean="0"/>
              <a:t>Supports 2 modes:</a:t>
            </a:r>
          </a:p>
          <a:p>
            <a:pPr lvl="1"/>
            <a:r>
              <a:rPr lang="en-GB" dirty="0" smtClean="0"/>
              <a:t>Centralized mode with Directory Agents (DAs)</a:t>
            </a:r>
          </a:p>
          <a:p>
            <a:pPr lvl="1"/>
            <a:r>
              <a:rPr lang="en-GB" dirty="0" smtClean="0"/>
              <a:t>Distributed mode without DAs</a:t>
            </a:r>
          </a:p>
          <a:p>
            <a:pPr lvl="1"/>
            <a:endParaRPr lang="en-GB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16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6. Service Discovery Frameworks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SLP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45</a:t>
            </a:fld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261940" cy="503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667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6. Service Discovery Frameworks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SLP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service replies contain:</a:t>
            </a:r>
          </a:p>
          <a:p>
            <a:pPr lvl="1"/>
            <a:r>
              <a:rPr lang="en-GB" dirty="0" smtClean="0"/>
              <a:t>URL  </a:t>
            </a:r>
            <a:r>
              <a:rPr lang="en-GB" b="1" dirty="0" err="1" smtClean="0"/>
              <a:t>service:servicename:protocolname</a:t>
            </a:r>
            <a:r>
              <a:rPr lang="en-GB" b="1" dirty="0"/>
              <a:t>://hostname</a:t>
            </a:r>
            <a:r>
              <a:rPr lang="en-GB" dirty="0" smtClean="0"/>
              <a:t>.</a:t>
            </a:r>
          </a:p>
          <a:p>
            <a:pPr lvl="1"/>
            <a:r>
              <a:rPr lang="en-GB" dirty="0" smtClean="0"/>
              <a:t>Attributes: &lt;key, value&gt;</a:t>
            </a:r>
          </a:p>
          <a:p>
            <a:pPr lvl="1"/>
            <a:r>
              <a:rPr lang="en-GB" dirty="0" smtClean="0"/>
              <a:t>Scope: string classifying the services</a:t>
            </a:r>
          </a:p>
          <a:p>
            <a:r>
              <a:rPr lang="en-GB" dirty="0" smtClean="0"/>
              <a:t>UAs query the DA or SAs by </a:t>
            </a:r>
            <a:r>
              <a:rPr lang="en-GB" dirty="0" smtClean="0"/>
              <a:t>specifying: </a:t>
            </a:r>
            <a:endParaRPr lang="en-GB" dirty="0" smtClean="0"/>
          </a:p>
          <a:p>
            <a:pPr lvl="1"/>
            <a:r>
              <a:rPr lang="en-GB" dirty="0" smtClean="0"/>
              <a:t>The type of the service </a:t>
            </a:r>
          </a:p>
          <a:p>
            <a:pPr lvl="1"/>
            <a:r>
              <a:rPr lang="en-GB" dirty="0" smtClean="0"/>
              <a:t>A list of attributes</a:t>
            </a:r>
          </a:p>
          <a:p>
            <a:pPr lvl="1"/>
            <a:r>
              <a:rPr lang="en-GB" dirty="0" smtClean="0"/>
              <a:t>The service scopes</a:t>
            </a:r>
          </a:p>
          <a:p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73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6. Service Discovery Frameworks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 smtClean="0">
                <a:solidFill>
                  <a:srgbClr val="675E47"/>
                </a:solidFill>
              </a:rPr>
              <a:t>UPnP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Universal Plug and Play FW defines a protocol stack for:</a:t>
            </a:r>
          </a:p>
          <a:p>
            <a:pPr lvl="1"/>
            <a:r>
              <a:rPr lang="en-GB" dirty="0" smtClean="0"/>
              <a:t>Addressing</a:t>
            </a:r>
          </a:p>
          <a:p>
            <a:pPr lvl="1"/>
            <a:r>
              <a:rPr lang="en-GB" b="1" dirty="0" smtClean="0"/>
              <a:t>Discovery</a:t>
            </a:r>
          </a:p>
          <a:p>
            <a:pPr lvl="1"/>
            <a:r>
              <a:rPr lang="en-GB" dirty="0" smtClean="0"/>
              <a:t>Description</a:t>
            </a:r>
          </a:p>
          <a:p>
            <a:pPr lvl="1"/>
            <a:r>
              <a:rPr lang="en-GB" dirty="0" smtClean="0"/>
              <a:t>Control</a:t>
            </a:r>
          </a:p>
          <a:p>
            <a:pPr lvl="1"/>
            <a:r>
              <a:rPr lang="en-GB" dirty="0" smtClean="0"/>
              <a:t>Eventing</a:t>
            </a:r>
          </a:p>
          <a:p>
            <a:pPr lvl="1"/>
            <a:r>
              <a:rPr lang="en-GB" dirty="0" smtClean="0"/>
              <a:t>Presentation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47</a:t>
            </a:fld>
            <a:endParaRPr lang="en-GB"/>
          </a:p>
        </p:txBody>
      </p:sp>
      <p:pic>
        <p:nvPicPr>
          <p:cNvPr id="2050" name="Picture 2" descr="http://forge.universaal.org/mediawiki/images/0/06/UPnP_sta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645024"/>
            <a:ext cx="356235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556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6. Service Discovery Frameworks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UPnP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UPnP relies on the SSDP protocol for the discovery</a:t>
                </a:r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r>
                  <a:rPr lang="en-GB" dirty="0" smtClean="0"/>
                  <a:t>Completely distributed query-based</a:t>
                </a:r>
              </a:p>
              <a:p>
                <a:r>
                  <a:rPr lang="en-GB" dirty="0" smtClean="0"/>
                  <a:t>Roles of nodes:</a:t>
                </a:r>
              </a:p>
              <a:p>
                <a:pPr lvl="1"/>
                <a:r>
                  <a:rPr lang="en-GB" dirty="0" smtClean="0"/>
                  <a:t>Control Points (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≅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𝑟𝑒𝑠𝑜𝑢𝑟𝑐𝑒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𝑐𝑙𝑖𝑒𝑛𝑡𝑠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GB" dirty="0" smtClean="0"/>
              </a:p>
              <a:p>
                <a:pPr lvl="1"/>
                <a:r>
                  <a:rPr lang="en-GB" dirty="0" smtClean="0"/>
                  <a:t>Controlled Devices </a:t>
                </a:r>
                <a:r>
                  <a:rPr lang="en-GB" dirty="0"/>
                  <a:t>(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≅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𝑟𝑒𝑠𝑜𝑢𝑟𝑐𝑒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 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𝑝𝑟𝑜𝑣𝑖𝑑𝑒𝑟𝑠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GB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Segnaposto contenuto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48</a:t>
            </a:fld>
            <a:endParaRPr lang="en-GB"/>
          </a:p>
        </p:txBody>
      </p:sp>
      <p:pic>
        <p:nvPicPr>
          <p:cNvPr id="3074" name="Picture 2" descr="http://forge.universaal.org/mediawiki/images/8/88/UPnP_Stack_D%26Contro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32856"/>
            <a:ext cx="6943725" cy="155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76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6. Service Discovery Frameworks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UPnP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49</a:t>
            </a:fld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692695"/>
            <a:ext cx="6416750" cy="6020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6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675E47"/>
                </a:solidFill>
              </a:rPr>
              <a:t>1. Introduction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Resource and Service Discovery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dirty="0"/>
              <a:t>Goal </a:t>
            </a:r>
            <a:r>
              <a:rPr lang="en-GB" dirty="0" smtClean="0"/>
              <a:t>of </a:t>
            </a:r>
            <a:r>
              <a:rPr lang="en-GB" dirty="0"/>
              <a:t>RD is to:</a:t>
            </a:r>
          </a:p>
          <a:p>
            <a:r>
              <a:rPr lang="en-GB" b="1" dirty="0"/>
              <a:t>a</a:t>
            </a:r>
            <a:r>
              <a:rPr lang="en-GB" b="1" dirty="0" smtClean="0"/>
              <a:t>dvertise</a:t>
            </a:r>
            <a:r>
              <a:rPr lang="en-GB" dirty="0" smtClean="0"/>
              <a:t> </a:t>
            </a:r>
            <a:r>
              <a:rPr lang="en-GB" i="1" dirty="0" smtClean="0"/>
              <a:t>clients </a:t>
            </a:r>
            <a:r>
              <a:rPr lang="en-GB" dirty="0" smtClean="0"/>
              <a:t>of </a:t>
            </a:r>
            <a:r>
              <a:rPr lang="en-GB" dirty="0"/>
              <a:t>the availability of a specific resource in the </a:t>
            </a:r>
            <a:r>
              <a:rPr lang="en-GB" dirty="0" smtClean="0"/>
              <a:t>network</a:t>
            </a:r>
          </a:p>
          <a:p>
            <a:r>
              <a:rPr lang="en-GB" b="1" dirty="0" smtClean="0"/>
              <a:t>provide </a:t>
            </a:r>
            <a:r>
              <a:rPr lang="en-GB" dirty="0" smtClean="0"/>
              <a:t>a pointer to the resource (</a:t>
            </a:r>
            <a:r>
              <a:rPr lang="en-GB" dirty="0" err="1" smtClean="0"/>
              <a:t>ie</a:t>
            </a:r>
            <a:r>
              <a:rPr lang="en-GB" dirty="0" smtClean="0"/>
              <a:t>. the URL to the resource provider)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5" name="Rettangolo 4"/>
          <p:cNvSpPr/>
          <p:nvPr/>
        </p:nvSpPr>
        <p:spPr>
          <a:xfrm>
            <a:off x="1331640" y="4344919"/>
            <a:ext cx="1226994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RD</a:t>
            </a:r>
            <a:endParaRPr lang="en-GB" dirty="0"/>
          </a:p>
        </p:txBody>
      </p:sp>
      <p:sp>
        <p:nvSpPr>
          <p:cNvPr id="6" name="Rettangolo 5"/>
          <p:cNvSpPr/>
          <p:nvPr/>
        </p:nvSpPr>
        <p:spPr>
          <a:xfrm>
            <a:off x="3381921" y="5373216"/>
            <a:ext cx="1226994" cy="4680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SD</a:t>
            </a:r>
            <a:endParaRPr lang="en-GB" dirty="0"/>
          </a:p>
        </p:txBody>
      </p:sp>
      <p:sp>
        <p:nvSpPr>
          <p:cNvPr id="7" name="Freccia in giù 6"/>
          <p:cNvSpPr/>
          <p:nvPr/>
        </p:nvSpPr>
        <p:spPr>
          <a:xfrm rot="10800000">
            <a:off x="3874260" y="4578945"/>
            <a:ext cx="242315" cy="4892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58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6. Service Discovery Frameworks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UPnP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Controlled Devices receive an XML URL  describing the Controlled Device</a:t>
            </a:r>
          </a:p>
          <a:p>
            <a:pPr lvl="1"/>
            <a:r>
              <a:rPr lang="en-GB" dirty="0" smtClean="0"/>
              <a:t>Every controlled device runs a HTTP server</a:t>
            </a:r>
          </a:p>
          <a:p>
            <a:pPr lvl="1"/>
            <a:r>
              <a:rPr lang="en-GB" dirty="0" smtClean="0"/>
              <a:t>XML document provides a tree-based description of the device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UPnP also defines:</a:t>
            </a:r>
          </a:p>
          <a:p>
            <a:pPr lvl="1"/>
            <a:r>
              <a:rPr lang="en-GB" dirty="0" smtClean="0"/>
              <a:t>how to access to the service</a:t>
            </a:r>
          </a:p>
          <a:p>
            <a:pPr lvl="2"/>
            <a:r>
              <a:rPr lang="en-GB" dirty="0" smtClean="0"/>
              <a:t>To invoke remote procedures through SOAP messages</a:t>
            </a:r>
          </a:p>
          <a:p>
            <a:pPr lvl="1"/>
            <a:r>
              <a:rPr lang="en-GB" dirty="0"/>
              <a:t>h</a:t>
            </a:r>
            <a:r>
              <a:rPr lang="en-GB" dirty="0" smtClean="0"/>
              <a:t>ow to be notified by the service</a:t>
            </a:r>
          </a:p>
          <a:p>
            <a:pPr lvl="2"/>
            <a:r>
              <a:rPr lang="en-GB" dirty="0" smtClean="0"/>
              <a:t>To register to the control  variables and to receive asynchronous HTTP messages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52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6. Service Discovery Frameworks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UPnP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51</a:t>
            </a:fld>
            <a:endParaRPr lang="en-GB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7010400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07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6. Service Discovery Frameworks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UPnP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52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128792" cy="52477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35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6. Service Discovery Frameworks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 smtClean="0">
                <a:solidFill>
                  <a:srgbClr val="675E47"/>
                </a:solidFill>
              </a:rPr>
              <a:t>Bluetooth Service Discovery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Bluetooth allows multiple devices to cooperate in a master-slave relationship</a:t>
            </a:r>
          </a:p>
          <a:p>
            <a:pPr lvl="1"/>
            <a:r>
              <a:rPr lang="en-GB" dirty="0" smtClean="0"/>
              <a:t>a </a:t>
            </a:r>
            <a:r>
              <a:rPr lang="en-GB" dirty="0" err="1" smtClean="0"/>
              <a:t>Piconet</a:t>
            </a:r>
            <a:r>
              <a:rPr lang="en-GB" dirty="0" smtClean="0"/>
              <a:t> composed of </a:t>
            </a:r>
          </a:p>
          <a:p>
            <a:pPr lvl="2"/>
            <a:r>
              <a:rPr lang="en-GB" dirty="0" smtClean="0"/>
              <a:t>1 master device</a:t>
            </a:r>
          </a:p>
          <a:p>
            <a:pPr lvl="2"/>
            <a:r>
              <a:rPr lang="en-GB" dirty="0" smtClean="0"/>
              <a:t>n slaves</a:t>
            </a:r>
          </a:p>
          <a:p>
            <a:r>
              <a:rPr lang="en-GB" dirty="0" smtClean="0"/>
              <a:t>Designed for resource-constrained environments and to spend minimal bandwidth </a:t>
            </a:r>
          </a:p>
          <a:p>
            <a:r>
              <a:rPr lang="en-GB" dirty="0"/>
              <a:t>Bluetooth </a:t>
            </a:r>
            <a:r>
              <a:rPr lang="en-GB" dirty="0" smtClean="0"/>
              <a:t> is not designed for IP-based networks</a:t>
            </a:r>
          </a:p>
          <a:p>
            <a:r>
              <a:rPr lang="en-GB" dirty="0" smtClean="0"/>
              <a:t>Service Discovery in Bluetooth is powered by SDP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161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6. Service Discovery Frameworks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Bluetooth Service Discovery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Each device can act as SDP client or server</a:t>
            </a:r>
          </a:p>
          <a:p>
            <a:pPr lvl="1"/>
            <a:r>
              <a:rPr lang="en-GB" dirty="0" smtClean="0"/>
              <a:t>Client discovers services provided by other devices</a:t>
            </a:r>
          </a:p>
          <a:p>
            <a:pPr lvl="1"/>
            <a:r>
              <a:rPr lang="en-GB" dirty="0" smtClean="0"/>
              <a:t>Service provides services</a:t>
            </a:r>
          </a:p>
          <a:p>
            <a:r>
              <a:rPr lang="en-GB" dirty="0" smtClean="0"/>
              <a:t>Every service is described by a </a:t>
            </a:r>
            <a:r>
              <a:rPr lang="en-GB" i="1" dirty="0" smtClean="0"/>
              <a:t>service record (</a:t>
            </a:r>
            <a:r>
              <a:rPr lang="en-GB" dirty="0" smtClean="0"/>
              <a:t>set of service attributes )</a:t>
            </a:r>
          </a:p>
          <a:p>
            <a:r>
              <a:rPr lang="en-GB" dirty="0"/>
              <a:t>Every </a:t>
            </a:r>
            <a:r>
              <a:rPr lang="en-GB" dirty="0" smtClean="0"/>
              <a:t>service belongs to a </a:t>
            </a:r>
            <a:r>
              <a:rPr lang="en-GB" i="1" dirty="0" smtClean="0"/>
              <a:t>service class:</a:t>
            </a:r>
          </a:p>
          <a:p>
            <a:pPr lvl="1"/>
            <a:r>
              <a:rPr lang="en-GB" dirty="0" smtClean="0"/>
              <a:t>Type of the service</a:t>
            </a:r>
          </a:p>
          <a:p>
            <a:pPr lvl="1"/>
            <a:r>
              <a:rPr lang="en-GB" dirty="0" smtClean="0"/>
              <a:t>Set of attributes describing the specific </a:t>
            </a:r>
            <a:r>
              <a:rPr lang="en-GB" dirty="0" err="1" smtClean="0"/>
              <a:t>serivice</a:t>
            </a:r>
            <a:endParaRPr lang="en-GB" dirty="0" smtClean="0"/>
          </a:p>
          <a:p>
            <a:r>
              <a:rPr lang="en-GB" dirty="0" smtClean="0"/>
              <a:t>Services and attributes are uniquely identified with pre-defined IDs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54</a:t>
            </a:fld>
            <a:endParaRPr lang="en-GB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655027"/>
            <a:ext cx="421005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00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6. Service Discovery Frameworks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Bluetooth Service Discovery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SDP defines 3 search modes</a:t>
            </a:r>
          </a:p>
          <a:p>
            <a:pPr lvl="1"/>
            <a:r>
              <a:rPr lang="en-GB" dirty="0" smtClean="0"/>
              <a:t>Service Search: to search for a specific service identified by an ID. The client will receive a bunch of service records</a:t>
            </a:r>
          </a:p>
          <a:p>
            <a:pPr lvl="1"/>
            <a:r>
              <a:rPr lang="en-GB" dirty="0" smtClean="0"/>
              <a:t>Attribute Search: to search for a set of attributes with respect to a specific service</a:t>
            </a:r>
          </a:p>
          <a:p>
            <a:pPr lvl="1"/>
            <a:r>
              <a:rPr lang="en-GB" dirty="0" smtClean="0"/>
              <a:t>Service and Attribute Search: to search for a service and to fetch a list of relevant attributes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651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6. Service Discovery Frameworks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 smtClean="0">
                <a:solidFill>
                  <a:srgbClr val="675E47"/>
                </a:solidFill>
              </a:rPr>
              <a:t>Bonjour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Bonjour protocol is promoted and supported  by Apple</a:t>
            </a:r>
          </a:p>
          <a:p>
            <a:pPr lvl="1"/>
            <a:r>
              <a:rPr lang="en-GB" dirty="0" smtClean="0"/>
              <a:t>Successor of </a:t>
            </a:r>
            <a:r>
              <a:rPr lang="en-GB" dirty="0" err="1" smtClean="0"/>
              <a:t>Appletalk</a:t>
            </a:r>
            <a:endParaRPr lang="en-GB" dirty="0" smtClean="0"/>
          </a:p>
          <a:p>
            <a:pPr lvl="1"/>
            <a:r>
              <a:rPr lang="en-GB" dirty="0" smtClean="0"/>
              <a:t>Implementation of </a:t>
            </a:r>
            <a:r>
              <a:rPr lang="en-GB" dirty="0" err="1" smtClean="0"/>
              <a:t>Zeroconf</a:t>
            </a:r>
            <a:r>
              <a:rPr lang="en-GB" dirty="0" smtClean="0"/>
              <a:t> IETF protocol</a:t>
            </a:r>
          </a:p>
          <a:p>
            <a:r>
              <a:rPr lang="en-GB" dirty="0" smtClean="0"/>
              <a:t>Bonjour is designed for local and ad-hoc IP-based networks </a:t>
            </a:r>
          </a:p>
          <a:p>
            <a:pPr lvl="1"/>
            <a:r>
              <a:rPr lang="en-GB" dirty="0" smtClean="0"/>
              <a:t>Decentralized architecture</a:t>
            </a:r>
          </a:p>
          <a:p>
            <a:pPr lvl="1"/>
            <a:r>
              <a:rPr lang="en-GB" dirty="0" smtClean="0"/>
              <a:t>Relies on multicast and DNS technologies</a:t>
            </a:r>
          </a:p>
          <a:p>
            <a:r>
              <a:rPr lang="en-GB" dirty="0" smtClean="0"/>
              <a:t>Bonjour covers 3 areas:</a:t>
            </a:r>
          </a:p>
          <a:p>
            <a:pPr lvl="1"/>
            <a:r>
              <a:rPr lang="en-GB" dirty="0" smtClean="0"/>
              <a:t>Addressing</a:t>
            </a:r>
          </a:p>
          <a:p>
            <a:pPr lvl="1"/>
            <a:r>
              <a:rPr lang="en-GB" dirty="0" smtClean="0"/>
              <a:t>Naming</a:t>
            </a:r>
          </a:p>
          <a:p>
            <a:pPr lvl="1"/>
            <a:r>
              <a:rPr lang="en-GB" dirty="0" smtClean="0"/>
              <a:t>Service Discovery</a:t>
            </a:r>
          </a:p>
          <a:p>
            <a:pPr lvl="1"/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82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6. Service Discovery Frameworks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Bonjour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Addressing allows to obtain an IP address via self-assigned link-local addressing</a:t>
            </a:r>
          </a:p>
          <a:p>
            <a:pPr lvl="1"/>
            <a:r>
              <a:rPr lang="en-GB" dirty="0" smtClean="0"/>
              <a:t>If DHCP is enabled an IP address is assigned</a:t>
            </a:r>
          </a:p>
          <a:p>
            <a:pPr lvl="1"/>
            <a:r>
              <a:rPr lang="en-GB" dirty="0" smtClean="0"/>
              <a:t>If DHCP is disabled the device randomly select an IP address and verifies if it is free</a:t>
            </a:r>
          </a:p>
          <a:p>
            <a:r>
              <a:rPr lang="en-GB" dirty="0" smtClean="0"/>
              <a:t>Naming allows to map name-to-address via </a:t>
            </a:r>
            <a:r>
              <a:rPr lang="en-GB" dirty="0" err="1" smtClean="0"/>
              <a:t>mDNS</a:t>
            </a:r>
            <a:r>
              <a:rPr lang="en-GB" dirty="0" smtClean="0"/>
              <a:t> protocol</a:t>
            </a:r>
          </a:p>
          <a:p>
            <a:pPr lvl="1"/>
            <a:r>
              <a:rPr lang="en-GB" dirty="0" smtClean="0"/>
              <a:t>DNS queries are sent in multicast  in the local network</a:t>
            </a:r>
          </a:p>
          <a:p>
            <a:pPr lvl="1"/>
            <a:r>
              <a:rPr lang="en-GB" dirty="0" smtClean="0"/>
              <a:t>Every computer must have assigned a local name (only valid inside the local network)</a:t>
            </a:r>
          </a:p>
          <a:p>
            <a:r>
              <a:rPr lang="en-GB" dirty="0" smtClean="0"/>
              <a:t>Service Discovery allows to discover all the instances of a service a to maintain a named service</a:t>
            </a:r>
          </a:p>
          <a:p>
            <a:pPr lvl="1"/>
            <a:r>
              <a:rPr lang="en-GB" dirty="0" smtClean="0"/>
              <a:t>Via </a:t>
            </a:r>
            <a:r>
              <a:rPr lang="en-GB" dirty="0" err="1" smtClean="0"/>
              <a:t>mDNS</a:t>
            </a:r>
            <a:r>
              <a:rPr lang="en-GB" dirty="0" smtClean="0"/>
              <a:t> advertisement using a multicast address</a:t>
            </a:r>
          </a:p>
          <a:p>
            <a:pPr lvl="1"/>
            <a:r>
              <a:rPr lang="en-GB" dirty="0" smtClean="0"/>
              <a:t>Via </a:t>
            </a:r>
            <a:r>
              <a:rPr lang="en-GB" dirty="0" err="1" smtClean="0"/>
              <a:t>mDNS</a:t>
            </a:r>
            <a:r>
              <a:rPr lang="en-GB" dirty="0" smtClean="0"/>
              <a:t> query </a:t>
            </a:r>
          </a:p>
          <a:p>
            <a:pPr lvl="1"/>
            <a:r>
              <a:rPr lang="en-GB" dirty="0" smtClean="0"/>
              <a:t>Services are named with human-readable strings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86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6. Service Discovery Frameworks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Bonjour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58</a:t>
            </a:fld>
            <a:endParaRPr lang="en-GB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9025"/>
            <a:ext cx="6706681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asellaDiTesto 5"/>
          <p:cNvSpPr txBox="1"/>
          <p:nvPr/>
        </p:nvSpPr>
        <p:spPr>
          <a:xfrm>
            <a:off x="179513" y="6080227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https://developer.apple.com/library/mac/documentation/Cocoa/Conceptual/NetServices/NetServices.pdf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3304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7720"/>
            <a:ext cx="7547942" cy="5115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6. Service Discovery Frameworks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Bonjour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59</a:t>
            </a:fld>
            <a:endParaRPr lang="en-GB"/>
          </a:p>
        </p:txBody>
      </p:sp>
      <p:sp>
        <p:nvSpPr>
          <p:cNvPr id="7" name="CasellaDiTesto 6"/>
          <p:cNvSpPr txBox="1"/>
          <p:nvPr/>
        </p:nvSpPr>
        <p:spPr>
          <a:xfrm>
            <a:off x="179513" y="6080227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https://developer.apple.com/library/mac/documentation/Cocoa/Conceptual/NetServices/NetServices.pdf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177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675E47"/>
                </a:solidFill>
              </a:rPr>
              <a:t>1. Introduction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Resource </a:t>
            </a:r>
            <a:r>
              <a:rPr lang="en-GB" sz="4400" dirty="0" smtClean="0">
                <a:solidFill>
                  <a:srgbClr val="675E47"/>
                </a:solidFill>
              </a:rPr>
              <a:t>Discovery Design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556792"/>
            <a:ext cx="7620000" cy="4800600"/>
          </a:xfrm>
        </p:spPr>
        <p:txBody>
          <a:bodyPr/>
          <a:lstStyle/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Centralized </a:t>
            </a:r>
            <a:r>
              <a:rPr lang="en-GB" dirty="0" err="1" smtClean="0"/>
              <a:t>vs</a:t>
            </a:r>
            <a:r>
              <a:rPr lang="en-GB" dirty="0" smtClean="0"/>
              <a:t> decentralized architectures</a:t>
            </a:r>
          </a:p>
          <a:p>
            <a:r>
              <a:rPr lang="en-GB" dirty="0" smtClean="0"/>
              <a:t>Search technique and the query matching strategy</a:t>
            </a:r>
          </a:p>
          <a:p>
            <a:r>
              <a:rPr lang="en-GB" dirty="0" smtClean="0"/>
              <a:t>Network topology (</a:t>
            </a:r>
            <a:r>
              <a:rPr lang="en-GB" dirty="0" err="1" smtClean="0"/>
              <a:t>ie</a:t>
            </a:r>
            <a:r>
              <a:rPr lang="en-GB" dirty="0" smtClean="0"/>
              <a:t>. star, tree or mesh topologies)</a:t>
            </a:r>
          </a:p>
          <a:p>
            <a:r>
              <a:rPr lang="en-GB" dirty="0" smtClean="0"/>
              <a:t>Scale of the network: </a:t>
            </a:r>
          </a:p>
          <a:p>
            <a:pPr lvl="1"/>
            <a:r>
              <a:rPr lang="en-GB" dirty="0" smtClean="0"/>
              <a:t>internet-scale </a:t>
            </a:r>
          </a:p>
          <a:p>
            <a:pPr lvl="1"/>
            <a:r>
              <a:rPr lang="en-GB" dirty="0" smtClean="0"/>
              <a:t>enterprise-scale system </a:t>
            </a:r>
          </a:p>
          <a:p>
            <a:pPr lvl="1"/>
            <a:r>
              <a:rPr lang="en-GB" dirty="0" smtClean="0"/>
              <a:t>local-scale systems</a:t>
            </a:r>
          </a:p>
          <a:p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565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6. Service Discovery Frameworks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Bonjour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60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6624736" cy="4855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asellaDiTesto 6"/>
          <p:cNvSpPr txBox="1"/>
          <p:nvPr/>
        </p:nvSpPr>
        <p:spPr>
          <a:xfrm>
            <a:off x="179513" y="6080227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hlinkClick r:id="rId3"/>
              </a:rPr>
              <a:t>https://developer.apple.com/library/mac/documentation/Cocoa/Conceptual/NetServices/NetServices.pdf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4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Index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Resource Discovery Architectures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Resource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Discovery Techniques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Resource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Discovery Methods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Clustering and Overlay Networks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Dedicated Frameworks </a:t>
            </a:r>
          </a:p>
          <a:p>
            <a:pPr marL="571500" indent="-457200">
              <a:buFont typeface="+mj-lt"/>
              <a:buAutoNum type="arabicPeriod"/>
            </a:pPr>
            <a:r>
              <a:rPr lang="en-GB" b="1" dirty="0" smtClean="0"/>
              <a:t>Open issues in Resource Discovery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Bibliography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86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62</a:t>
            </a:fld>
            <a:endParaRPr lang="en-GB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67544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dirty="0" smtClean="0">
                <a:solidFill>
                  <a:srgbClr val="675E47"/>
                </a:solidFill>
              </a:rPr>
              <a:t/>
            </a:r>
            <a:br>
              <a:rPr lang="en-GB" sz="7200" dirty="0" smtClean="0">
                <a:solidFill>
                  <a:srgbClr val="675E47"/>
                </a:solidFill>
              </a:rPr>
            </a:br>
            <a:r>
              <a:rPr lang="en-GB" sz="2400" dirty="0" smtClean="0">
                <a:solidFill>
                  <a:srgbClr val="675E47"/>
                </a:solidFill>
              </a:rPr>
              <a:t>7. Resource Discovery </a:t>
            </a:r>
          </a:p>
          <a:p>
            <a:r>
              <a:rPr lang="en-GB" sz="4400" dirty="0" smtClean="0">
                <a:solidFill>
                  <a:srgbClr val="675E47"/>
                </a:solidFill>
              </a:rPr>
              <a:t>Challenges</a:t>
            </a:r>
            <a:r>
              <a:rPr lang="en-GB" sz="7200" dirty="0" smtClean="0">
                <a:solidFill>
                  <a:srgbClr val="675E47"/>
                </a:solidFill>
              </a:rPr>
              <a:t/>
            </a:r>
            <a:br>
              <a:rPr lang="en-GB" sz="7200" dirty="0" smtClean="0">
                <a:solidFill>
                  <a:srgbClr val="675E47"/>
                </a:solidFill>
              </a:rPr>
            </a:br>
            <a:endParaRPr lang="en-GB" sz="7200" dirty="0"/>
          </a:p>
        </p:txBody>
      </p:sp>
      <p:sp>
        <p:nvSpPr>
          <p:cNvPr id="9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GB" i="1" dirty="0" smtClean="0"/>
              <a:t>Ad-hoc and Mesh Wireless Network</a:t>
            </a:r>
          </a:p>
          <a:p>
            <a:r>
              <a:rPr lang="en-GB" dirty="0" smtClean="0"/>
              <a:t>Decentralized infrastructure</a:t>
            </a:r>
          </a:p>
          <a:p>
            <a:r>
              <a:rPr lang="en-GB" dirty="0" smtClean="0"/>
              <a:t>The size of the network spans over a wide range</a:t>
            </a:r>
          </a:p>
          <a:p>
            <a:r>
              <a:rPr lang="en-GB" dirty="0" smtClean="0"/>
              <a:t>Heterogeneous devices</a:t>
            </a:r>
          </a:p>
          <a:p>
            <a:pPr marL="114300" indent="0">
              <a:buNone/>
            </a:pPr>
            <a:endParaRPr lang="en-GB" dirty="0" smtClean="0"/>
          </a:p>
          <a:p>
            <a:pPr marL="114300" indent="0">
              <a:buNone/>
            </a:pPr>
            <a:r>
              <a:rPr lang="en-GB" i="1" dirty="0" smtClean="0"/>
              <a:t>Wireless Sensor Networks</a:t>
            </a:r>
          </a:p>
          <a:p>
            <a:r>
              <a:rPr lang="en-GB" dirty="0" smtClean="0"/>
              <a:t>Communication media with low bandwidth</a:t>
            </a:r>
          </a:p>
          <a:p>
            <a:r>
              <a:rPr lang="en-GB" dirty="0" smtClean="0"/>
              <a:t>Devices with limited memory</a:t>
            </a:r>
          </a:p>
          <a:p>
            <a:pPr lvl="1"/>
            <a:r>
              <a:rPr lang="en-GB" dirty="0" smtClean="0"/>
              <a:t>No XML parsing allowed</a:t>
            </a:r>
          </a:p>
          <a:p>
            <a:pPr lvl="1"/>
            <a:r>
              <a:rPr lang="en-GB" dirty="0" smtClean="0"/>
              <a:t>Cost-based algorithm for efficient service discovery</a:t>
            </a:r>
            <a:endParaRPr lang="en-GB" dirty="0"/>
          </a:p>
        </p:txBody>
      </p:sp>
      <p:pic>
        <p:nvPicPr>
          <p:cNvPr id="8194" name="Picture 2" descr="http://www.openautomation.net/uploadsproductos/micaz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861048"/>
            <a:ext cx="1440160" cy="128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03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63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Segnaposto contenuto 7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114300" indent="0">
                  <a:buNone/>
                </a:pPr>
                <a:r>
                  <a:rPr lang="en-GB" i="1" dirty="0" smtClean="0"/>
                  <a:t>Service Discovery in Smart Environment</a:t>
                </a:r>
              </a:p>
              <a:p>
                <a:r>
                  <a:rPr lang="en-GB" dirty="0" smtClean="0"/>
                  <a:t>To exploit the context-information to refine the search</a:t>
                </a:r>
              </a:p>
              <a:p>
                <a:r>
                  <a:rPr lang="en-GB" dirty="0" smtClean="0"/>
                  <a:t>To push to the clients all the </a:t>
                </a:r>
                <a:r>
                  <a:rPr lang="en-GB" b="1" dirty="0" smtClean="0"/>
                  <a:t>needed</a:t>
                </a:r>
                <a:r>
                  <a:rPr lang="en-GB" dirty="0" smtClean="0"/>
                  <a:t> services instead of the </a:t>
                </a:r>
                <a:r>
                  <a:rPr lang="en-GB" b="1" dirty="0" smtClean="0"/>
                  <a:t>discovered</a:t>
                </a:r>
                <a:r>
                  <a:rPr lang="en-GB" dirty="0" smtClean="0"/>
                  <a:t> ones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𝔻</m:t>
                    </m:r>
                  </m:oMath>
                </a14:m>
                <a:r>
                  <a:rPr lang="en-GB" i="1" dirty="0" smtClean="0">
                    <a:latin typeface="Cambria Math"/>
                    <a:ea typeface="Cambria Math"/>
                  </a:rPr>
                  <a:t> = context</a:t>
                </a:r>
              </a:p>
              <a:p>
                <a:pPr lvl="1"/>
                <a:r>
                  <a:rPr lang="en-GB" i="1" dirty="0" smtClean="0">
                    <a:latin typeface="Cambria Math"/>
                    <a:ea typeface="Cambria Math"/>
                  </a:rPr>
                  <a:t>C= {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𝔻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0</m:t>
                        </m:r>
                      </m:sub>
                    </m:sSub>
                    <m:r>
                      <a:rPr lang="it-IT" b="0" i="1" smtClean="0">
                        <a:latin typeface="Cambria Math"/>
                        <a:ea typeface="Cambria Math"/>
                      </a:rPr>
                      <m:t>, …,</m:t>
                    </m:r>
                    <m:sSub>
                      <m:sSub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𝔻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GB" i="1" dirty="0" smtClean="0">
                    <a:latin typeface="Cambria Math"/>
                    <a:ea typeface="Cambria Math"/>
                  </a:rPr>
                  <a:t>},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𝔻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it-IT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𝔻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−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𝑡h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𝑑𝑖𝑚𝑒𝑛𝑠𝑖𝑜𝑛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𝑜𝑓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𝑡h𝑒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𝑐𝑜𝑛𝑡𝑒𝑥𝑡</m:t>
                    </m:r>
                  </m:oMath>
                </a14:m>
                <a:endParaRPr lang="it-IT" b="0" i="1" dirty="0" smtClean="0">
                  <a:latin typeface="Cambria Math"/>
                  <a:ea typeface="Cambria Math"/>
                </a:endParaRPr>
              </a:p>
              <a:p>
                <a:pPr lvl="2"/>
                <a:r>
                  <a:rPr lang="en-GB" i="1" dirty="0" smtClean="0">
                    <a:latin typeface="Cambria Math"/>
                    <a:ea typeface="Cambria Math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𝔻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𝑙𝑜𝑐𝑎𝑡𝑖𝑜𝑛</m:t>
                        </m:r>
                      </m:sub>
                    </m:sSub>
                    <m:r>
                      <a:rPr lang="it-IT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𝔻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𝑡𝑖𝑚𝑒</m:t>
                        </m:r>
                      </m:sub>
                    </m:sSub>
                    <m:r>
                      <a:rPr lang="it-IT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𝔻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𝑒𝑛𝑣𝑖𝑟𝑜𝑛𝑚𝑒𝑛𝑡</m:t>
                        </m:r>
                      </m:sub>
                    </m:sSub>
                    <m:r>
                      <a:rPr lang="it-IT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GB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𝔻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𝑝h𝑦𝑠𝑖𝑐𝑎𝑙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𝑠𝑡𝑎𝑡𝑢𝑠</m:t>
                        </m:r>
                      </m:sub>
                    </m:sSub>
                    <m:r>
                      <a:rPr lang="it-IT" b="0" i="1" smtClean="0">
                        <a:latin typeface="Cambria Math"/>
                        <a:ea typeface="Cambria Math"/>
                      </a:rPr>
                      <m:t>,</m:t>
                    </m:r>
                    <m:sSub>
                      <m:sSubPr>
                        <m:ctrlPr>
                          <a:rPr lang="en-GB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𝔻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𝑑𝑒𝑣𝑖𝑐𝑒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𝑠𝑡𝑎𝑡𝑢𝑠</m:t>
                        </m:r>
                      </m:sub>
                    </m:sSub>
                  </m:oMath>
                </a14:m>
                <a:endParaRPr lang="en-GB" i="1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it-IT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𝜎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  <m:r>
                      <a:rPr lang="it-IT" b="0" i="1" smtClean="0">
                        <a:latin typeface="Cambria Math"/>
                        <a:ea typeface="Cambria Math"/>
                      </a:rPr>
                      <m:t>(</m:t>
                    </m:r>
                    <m:sSub>
                      <m:sSub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𝑐</m:t>
                        </m:r>
                      </m:e>
                      <m: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it-IT" b="0" i="1" smtClean="0">
                        <a:latin typeface="Cambria Math"/>
                      </a:rPr>
                      <m:t>)=</m:t>
                    </m:r>
                    <m:r>
                      <a:rPr lang="it-IT" b="0" i="1" smtClean="0">
                        <a:latin typeface="Cambria Math"/>
                      </a:rPr>
                      <m:t>𝑣</m:t>
                    </m:r>
                    <m:r>
                      <a:rPr lang="it-IT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it-IT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it-IT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it-IT" i="1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it-IT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it-IT" b="0" i="1" smtClean="0">
                        <a:latin typeface="Cambria Math"/>
                      </a:rPr>
                      <m:t>𝑣</m:t>
                    </m:r>
                    <m:r>
                      <a:rPr lang="it-IT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it-IT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0</m:t>
                            </m:r>
                          </m:sub>
                        </m:sSub>
                        <m:r>
                          <a:rPr lang="it-IT" b="0" i="1" smtClean="0">
                            <a:latin typeface="Cambria Math"/>
                          </a:rPr>
                          <m:t>,..,</m:t>
                        </m:r>
                        <m:sSub>
                          <m:sSubPr>
                            <m:ctrlPr>
                              <a:rPr lang="it-IT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</a:rPr>
                              <m:t>𝑛</m:t>
                            </m:r>
                            <m:r>
                              <a:rPr lang="it-IT" b="0" i="1" smtClean="0">
                                <a:latin typeface="Cambria Math"/>
                              </a:rPr>
                              <m:t>−1</m:t>
                            </m:r>
                          </m:sub>
                        </m:sSub>
                      </m:e>
                    </m:d>
                  </m:oMath>
                </a14:m>
                <a:endParaRPr lang="it-IT" b="0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it-IT" b="0" i="1" smtClean="0">
                        <a:latin typeface="Cambria Math"/>
                        <a:ea typeface="Cambria Math"/>
                      </a:rPr>
                      <m:t>𝜇</m:t>
                    </m:r>
                    <m:d>
                      <m:d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it-IT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it-IT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𝑠</m:t>
                    </m:r>
                    <m:r>
                      <a:rPr lang="it-IT" b="0" i="1" smtClean="0">
                        <a:latin typeface="Cambria Math"/>
                        <a:ea typeface="Cambria Math"/>
                      </a:rPr>
                      <m:t>=</m:t>
                    </m:r>
                    <m:sSub>
                      <m:sSubPr>
                        <m:ctrlPr>
                          <a:rPr lang="it-IT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{</m:t>
                        </m:r>
                        <m:sSub>
                          <m:sSubPr>
                            <m:ctrlPr>
                              <a:rPr lang="it-IT" b="0" i="1" smtClean="0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𝑎𝑑𝑣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it-IT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𝑎𝑑𝑣</m:t>
                            </m:r>
                          </m:e>
                          <m:sub>
                            <m:r>
                              <a:rPr lang="it-IT" b="0" i="1" smtClean="0">
                                <a:latin typeface="Cambria Math"/>
                                <a:ea typeface="Cambria Math"/>
                              </a:rPr>
                              <m:t>𝑘</m:t>
                            </m:r>
                          </m:sub>
                        </m:sSub>
                        <m:r>
                          <a:rPr lang="it-IT" b="0" i="1" smtClean="0">
                            <a:latin typeface="Cambria Math"/>
                            <a:ea typeface="Cambria Math"/>
                          </a:rPr>
                          <m:t>}</m:t>
                        </m:r>
                      </m:e>
                      <m:sub>
                        <m:sSub>
                          <m:sSubPr>
                            <m:ctrlPr>
                              <a:rPr lang="it-IT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b>
                        </m:sSub>
                        <m:r>
                          <a:rPr lang="it-IT" i="1">
                            <a:latin typeface="Cambria Math"/>
                            <a:ea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it-IT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𝑐</m:t>
                            </m:r>
                          </m:e>
                          <m:sub>
                            <m:r>
                              <a:rPr lang="it-IT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it-IT" i="1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it-IT" b="0" dirty="0" smtClean="0"/>
              </a:p>
              <a:p>
                <a:pPr lvl="1"/>
                <a:endParaRPr lang="it-IT" b="0" dirty="0" smtClean="0"/>
              </a:p>
              <a:p>
                <a:pPr lvl="1"/>
                <a:endParaRPr lang="en-GB" dirty="0" smtClean="0"/>
              </a:p>
              <a:p>
                <a:pPr lvl="1"/>
                <a:endParaRPr lang="en-GB" dirty="0" smtClean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 smtClean="0"/>
              </a:p>
            </p:txBody>
          </p:sp>
        </mc:Choice>
        <mc:Fallback xmlns="">
          <p:sp>
            <p:nvSpPr>
              <p:cNvPr id="8" name="Segnaposto contenuto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76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itolo 1"/>
          <p:cNvSpPr txBox="1">
            <a:spLocks/>
          </p:cNvSpPr>
          <p:nvPr/>
        </p:nvSpPr>
        <p:spPr>
          <a:xfrm>
            <a:off x="467544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n-GB" sz="72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  <a:t/>
            </a:r>
            <a:br>
              <a:rPr lang="en-GB" sz="72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</a:br>
            <a:r>
              <a:rPr lang="en-GB" sz="24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  <a:t>7. Resource Discovery </a:t>
            </a:r>
          </a:p>
          <a:p>
            <a:pPr lvl="0">
              <a:spcBef>
                <a:spcPts val="0"/>
              </a:spcBef>
            </a:pPr>
            <a:r>
              <a:rPr lang="en-GB" sz="44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  <a:t>Challenges</a:t>
            </a:r>
            <a:r>
              <a:rPr lang="en-GB" sz="72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  <a:t/>
            </a:r>
            <a:br>
              <a:rPr lang="en-GB" sz="72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</a:br>
            <a:endParaRPr lang="en-GB" sz="7200" spc="0" dirty="0">
              <a:solidFill>
                <a:srgbClr val="2F2B2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8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64</a:t>
            </a:fld>
            <a:endParaRPr lang="en-GB"/>
          </a:p>
        </p:txBody>
      </p:sp>
      <p:sp>
        <p:nvSpPr>
          <p:cNvPr id="6" name="Ovale 5"/>
          <p:cNvSpPr/>
          <p:nvPr/>
        </p:nvSpPr>
        <p:spPr>
          <a:xfrm>
            <a:off x="3027934" y="3717032"/>
            <a:ext cx="288032" cy="2880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e 6"/>
          <p:cNvSpPr/>
          <p:nvPr/>
        </p:nvSpPr>
        <p:spPr>
          <a:xfrm>
            <a:off x="4919055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2" descr="http://www.openautomation.net/uploadsproductos/micaz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13" y="5136131"/>
            <a:ext cx="432048" cy="38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www.openautomation.net/uploadsproductos/micaz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8081" y="4437112"/>
            <a:ext cx="432048" cy="38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www.openautomation.net/uploadsproductos/micaz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637" y="2948706"/>
            <a:ext cx="432048" cy="38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www.openautomation.net/uploadsproductos/micaz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649" y="3165660"/>
            <a:ext cx="432048" cy="38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openautomation.net/uploadsproductos/micaz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731" y="4763755"/>
            <a:ext cx="432048" cy="38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openautomation.net/uploadsproductos/micaz_l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195" y="1700808"/>
            <a:ext cx="432048" cy="38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Connettore 2 14"/>
          <p:cNvCxnSpPr>
            <a:stCxn id="11" idx="3"/>
            <a:endCxn id="6" idx="1"/>
          </p:cNvCxnSpPr>
          <p:nvPr/>
        </p:nvCxnSpPr>
        <p:spPr>
          <a:xfrm>
            <a:off x="2481697" y="3357922"/>
            <a:ext cx="588418" cy="40129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2 15"/>
          <p:cNvCxnSpPr>
            <a:stCxn id="12" idx="0"/>
            <a:endCxn id="6" idx="3"/>
          </p:cNvCxnSpPr>
          <p:nvPr/>
        </p:nvCxnSpPr>
        <p:spPr>
          <a:xfrm flipV="1">
            <a:off x="2565755" y="3962883"/>
            <a:ext cx="504360" cy="80087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2 18"/>
          <p:cNvCxnSpPr>
            <a:stCxn id="13" idx="2"/>
            <a:endCxn id="6" idx="7"/>
          </p:cNvCxnSpPr>
          <p:nvPr/>
        </p:nvCxnSpPr>
        <p:spPr>
          <a:xfrm flipH="1">
            <a:off x="3273785" y="2085331"/>
            <a:ext cx="897434" cy="167388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>
            <a:stCxn id="8" idx="0"/>
            <a:endCxn id="6" idx="5"/>
          </p:cNvCxnSpPr>
          <p:nvPr/>
        </p:nvCxnSpPr>
        <p:spPr>
          <a:xfrm flipH="1" flipV="1">
            <a:off x="3273785" y="3962883"/>
            <a:ext cx="327852" cy="1173248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ttangolo 53"/>
              <p:cNvSpPr/>
              <p:nvPr/>
            </p:nvSpPr>
            <p:spPr>
              <a:xfrm>
                <a:off x="2655520" y="3165660"/>
                <a:ext cx="3724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𝔻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4" name="Rettangolo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520" y="3165660"/>
                <a:ext cx="372414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65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Rettangolo 56"/>
              <p:cNvSpPr/>
              <p:nvPr/>
            </p:nvSpPr>
            <p:spPr>
              <a:xfrm>
                <a:off x="2445521" y="4070431"/>
                <a:ext cx="3724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𝔻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7" name="Rettangolo 5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521" y="4070431"/>
                <a:ext cx="372414" cy="369332"/>
              </a:xfrm>
              <a:prstGeom prst="rect">
                <a:avLst/>
              </a:prstGeom>
              <a:blipFill rotWithShape="1">
                <a:blip r:embed="rId4"/>
                <a:stretch>
                  <a:fillRect r="-9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Rettangolo 58"/>
              <p:cNvSpPr/>
              <p:nvPr/>
            </p:nvSpPr>
            <p:spPr>
              <a:xfrm>
                <a:off x="3601637" y="4636969"/>
                <a:ext cx="3724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𝔻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59" name="Rettangolo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1637" y="4636969"/>
                <a:ext cx="372414" cy="369332"/>
              </a:xfrm>
              <a:prstGeom prst="rect">
                <a:avLst/>
              </a:prstGeom>
              <a:blipFill rotWithShape="1">
                <a:blip r:embed="rId5"/>
                <a:stretch>
                  <a:fillRect r="-98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Connettore 2 59"/>
          <p:cNvCxnSpPr>
            <a:stCxn id="13" idx="2"/>
            <a:endCxn id="7" idx="1"/>
          </p:cNvCxnSpPr>
          <p:nvPr/>
        </p:nvCxnSpPr>
        <p:spPr>
          <a:xfrm>
            <a:off x="4171219" y="2085331"/>
            <a:ext cx="790017" cy="1673882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ttangolo 60"/>
              <p:cNvSpPr/>
              <p:nvPr/>
            </p:nvSpPr>
            <p:spPr>
              <a:xfrm>
                <a:off x="3966282" y="2204864"/>
                <a:ext cx="3724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𝔻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1" name="Rettangolo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6282" y="2204864"/>
                <a:ext cx="372414" cy="369332"/>
              </a:xfrm>
              <a:prstGeom prst="rect">
                <a:avLst/>
              </a:prstGeom>
              <a:blipFill rotWithShape="1">
                <a:blip r:embed="rId6"/>
                <a:stretch>
                  <a:fillRect r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4" name="Connettore 2 63"/>
          <p:cNvCxnSpPr>
            <a:stCxn id="10" idx="2"/>
            <a:endCxn id="7" idx="6"/>
          </p:cNvCxnSpPr>
          <p:nvPr/>
        </p:nvCxnSpPr>
        <p:spPr>
          <a:xfrm flipH="1">
            <a:off x="5207087" y="3333229"/>
            <a:ext cx="933574" cy="527819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Rettangolo 64"/>
              <p:cNvSpPr/>
              <p:nvPr/>
            </p:nvSpPr>
            <p:spPr>
              <a:xfrm>
                <a:off x="5487667" y="3165787"/>
                <a:ext cx="3724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𝔻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𝑙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5" name="Rettangolo 6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7667" y="3165787"/>
                <a:ext cx="372414" cy="369332"/>
              </a:xfrm>
              <a:prstGeom prst="rect">
                <a:avLst/>
              </a:prstGeom>
              <a:blipFill rotWithShape="1">
                <a:blip r:embed="rId7"/>
                <a:stretch>
                  <a:fillRect r="-819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8" name="Connettore 2 67"/>
          <p:cNvCxnSpPr>
            <a:stCxn id="9" idx="1"/>
            <a:endCxn id="7" idx="5"/>
          </p:cNvCxnSpPr>
          <p:nvPr/>
        </p:nvCxnSpPr>
        <p:spPr>
          <a:xfrm flipH="1" flipV="1">
            <a:off x="5164906" y="3962883"/>
            <a:ext cx="773175" cy="666491"/>
          </a:xfrm>
          <a:prstGeom prst="straightConnector1">
            <a:avLst/>
          </a:prstGeom>
          <a:ln>
            <a:solidFill>
              <a:schemeClr val="tx1"/>
            </a:solidFill>
            <a:prstDash val="sysDash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ttangolo 68"/>
              <p:cNvSpPr/>
              <p:nvPr/>
            </p:nvSpPr>
            <p:spPr>
              <a:xfrm>
                <a:off x="5365286" y="4444708"/>
                <a:ext cx="372414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𝔻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9" name="Rettangolo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65286" y="4444708"/>
                <a:ext cx="372414" cy="369332"/>
              </a:xfrm>
              <a:prstGeom prst="rect">
                <a:avLst/>
              </a:prstGeom>
              <a:blipFill rotWithShape="1">
                <a:blip r:embed="rId8"/>
                <a:stretch>
                  <a:fillRect r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3" name="Connettore 2 72"/>
          <p:cNvCxnSpPr>
            <a:stCxn id="6" idx="6"/>
            <a:endCxn id="7" idx="2"/>
          </p:cNvCxnSpPr>
          <p:nvPr/>
        </p:nvCxnSpPr>
        <p:spPr>
          <a:xfrm>
            <a:off x="3315966" y="3861048"/>
            <a:ext cx="1603089" cy="0"/>
          </a:xfrm>
          <a:prstGeom prst="straightConnector1">
            <a:avLst/>
          </a:prstGeom>
          <a:ln w="1905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Rettangolo 73"/>
              <p:cNvSpPr/>
              <p:nvPr/>
            </p:nvSpPr>
            <p:spPr>
              <a:xfrm>
                <a:off x="3795872" y="3519239"/>
                <a:ext cx="81137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it-IT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𝜎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𝑡</m:t>
                          </m:r>
                        </m:sub>
                      </m:sSub>
                      <m:r>
                        <a:rPr lang="it-IT" i="1">
                          <a:latin typeface="Cambria Math"/>
                          <a:ea typeface="Cambria Math"/>
                        </a:rPr>
                        <m:t>(</m:t>
                      </m:r>
                      <m:sSub>
                        <m:sSubPr>
                          <m:ctrlPr>
                            <a:rPr lang="it-IT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b>
                          <m:r>
                            <a:rPr lang="it-IT" i="1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it-IT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74" name="Rettangolo 7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5872" y="3519239"/>
                <a:ext cx="811376" cy="369332"/>
              </a:xfrm>
              <a:prstGeom prst="rect">
                <a:avLst/>
              </a:prstGeom>
              <a:blipFill rotWithShape="1">
                <a:blip r:embed="rId9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ttangolo 80"/>
              <p:cNvSpPr/>
              <p:nvPr/>
            </p:nvSpPr>
            <p:spPr>
              <a:xfrm>
                <a:off x="3829423" y="3899306"/>
                <a:ext cx="73680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i="1">
                          <a:latin typeface="Cambria Math"/>
                          <a:ea typeface="Cambria Math"/>
                        </a:rPr>
                        <m:t>𝜇</m:t>
                      </m:r>
                      <m:d>
                        <m:dPr>
                          <m:ctrlPr>
                            <a:rPr lang="it-IT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it-IT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it-IT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1" name="Rettangolo 8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423" y="3899306"/>
                <a:ext cx="736804" cy="369332"/>
              </a:xfrm>
              <a:prstGeom prst="rect">
                <a:avLst/>
              </a:prstGeom>
              <a:blipFill rotWithShape="1">
                <a:blip r:embed="rId10"/>
                <a:stretch>
                  <a:fillRect b="-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2" name="Titolo 1"/>
          <p:cNvSpPr txBox="1">
            <a:spLocks/>
          </p:cNvSpPr>
          <p:nvPr/>
        </p:nvSpPr>
        <p:spPr>
          <a:xfrm>
            <a:off x="467544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n-GB" sz="72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  <a:t/>
            </a:r>
            <a:br>
              <a:rPr lang="en-GB" sz="72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</a:br>
            <a:r>
              <a:rPr lang="en-GB" sz="24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  <a:t>7. Resource Discovery </a:t>
            </a:r>
          </a:p>
          <a:p>
            <a:pPr lvl="0">
              <a:spcBef>
                <a:spcPts val="0"/>
              </a:spcBef>
            </a:pPr>
            <a:r>
              <a:rPr lang="en-GB" sz="44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  <a:t>Challenges</a:t>
            </a:r>
            <a:r>
              <a:rPr lang="en-GB" sz="72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  <a:t/>
            </a:r>
            <a:br>
              <a:rPr lang="en-GB" sz="72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</a:br>
            <a:endParaRPr lang="en-GB" sz="7200" spc="0" dirty="0">
              <a:solidFill>
                <a:srgbClr val="2F2B2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983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7" grpId="0"/>
      <p:bldP spid="59" grpId="0"/>
      <p:bldP spid="61" grpId="0"/>
      <p:bldP spid="65" grpId="0"/>
      <p:bldP spid="69" grpId="0"/>
      <p:bldP spid="74" grpId="0"/>
      <p:bldP spid="81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114300" indent="0">
              <a:buNone/>
            </a:pPr>
            <a:r>
              <a:rPr lang="en-GB" i="1" dirty="0" smtClean="0"/>
              <a:t>Enabling techniques</a:t>
            </a:r>
          </a:p>
          <a:p>
            <a:r>
              <a:rPr lang="en-GB" dirty="0" smtClean="0"/>
              <a:t>Resource Discovery and routing are similar problems</a:t>
            </a:r>
          </a:p>
          <a:p>
            <a:pPr lvl="1"/>
            <a:r>
              <a:rPr lang="en-GB" dirty="0" smtClean="0"/>
              <a:t>To announce a resource </a:t>
            </a:r>
            <a:r>
              <a:rPr lang="en-GB" dirty="0" err="1" smtClean="0"/>
              <a:t>vs</a:t>
            </a:r>
            <a:r>
              <a:rPr lang="en-GB" dirty="0" smtClean="0"/>
              <a:t> to </a:t>
            </a:r>
            <a:r>
              <a:rPr lang="en-GB" dirty="0"/>
              <a:t>announce </a:t>
            </a:r>
            <a:r>
              <a:rPr lang="en-GB" dirty="0" smtClean="0"/>
              <a:t>a route </a:t>
            </a:r>
          </a:p>
          <a:p>
            <a:pPr lvl="1"/>
            <a:r>
              <a:rPr lang="en-GB" dirty="0" smtClean="0"/>
              <a:t>To query for a </a:t>
            </a:r>
            <a:r>
              <a:rPr lang="en-GB" dirty="0"/>
              <a:t>service</a:t>
            </a:r>
            <a:r>
              <a:rPr lang="en-GB" dirty="0" smtClean="0"/>
              <a:t> </a:t>
            </a:r>
            <a:r>
              <a:rPr lang="en-GB" dirty="0" err="1" smtClean="0"/>
              <a:t>vs</a:t>
            </a:r>
            <a:r>
              <a:rPr lang="en-GB" dirty="0" smtClean="0"/>
              <a:t> to query for a destination</a:t>
            </a:r>
          </a:p>
          <a:p>
            <a:r>
              <a:rPr lang="en-GB" dirty="0" smtClean="0"/>
              <a:t>Cross-layer protocols allow to </a:t>
            </a:r>
          </a:p>
          <a:p>
            <a:pPr lvl="1"/>
            <a:r>
              <a:rPr lang="en-GB" dirty="0" smtClean="0"/>
              <a:t>Piggyback information about the services with the routing protocol</a:t>
            </a:r>
          </a:p>
          <a:p>
            <a:pPr lvl="1"/>
            <a:r>
              <a:rPr lang="en-GB" dirty="0" smtClean="0"/>
              <a:t>Routing messages are filled with service discovery information</a:t>
            </a:r>
          </a:p>
          <a:p>
            <a:r>
              <a:rPr lang="en-GB" dirty="0" smtClean="0"/>
              <a:t>PROS:</a:t>
            </a:r>
          </a:p>
          <a:p>
            <a:pPr lvl="1"/>
            <a:r>
              <a:rPr lang="en-GB" dirty="0" smtClean="0"/>
              <a:t>To reduce overhead of the RD</a:t>
            </a:r>
          </a:p>
          <a:p>
            <a:pPr lvl="1"/>
            <a:r>
              <a:rPr lang="en-GB" dirty="0" smtClean="0"/>
              <a:t>To exploit an existing protocol</a:t>
            </a:r>
          </a:p>
          <a:p>
            <a:r>
              <a:rPr lang="en-GB" dirty="0" smtClean="0"/>
              <a:t>CONS:</a:t>
            </a:r>
          </a:p>
          <a:p>
            <a:pPr lvl="1"/>
            <a:r>
              <a:rPr lang="en-GB" dirty="0" smtClean="0"/>
              <a:t>To increase the message size </a:t>
            </a:r>
          </a:p>
          <a:p>
            <a:pPr lvl="1"/>
            <a:r>
              <a:rPr lang="en-GB" dirty="0" smtClean="0"/>
              <a:t>To modify an existing protocol (</a:t>
            </a:r>
            <a:r>
              <a:rPr lang="en-GB" dirty="0" err="1" smtClean="0"/>
              <a:t>ie</a:t>
            </a:r>
            <a:r>
              <a:rPr lang="en-GB" dirty="0" smtClean="0"/>
              <a:t>. AODV)</a:t>
            </a:r>
          </a:p>
          <a:p>
            <a:pPr lvl="1"/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65</a:t>
            </a:fld>
            <a:endParaRPr lang="en-GB"/>
          </a:p>
        </p:txBody>
      </p:sp>
      <p:sp>
        <p:nvSpPr>
          <p:cNvPr id="8" name="Titolo 1"/>
          <p:cNvSpPr txBox="1">
            <a:spLocks/>
          </p:cNvSpPr>
          <p:nvPr/>
        </p:nvSpPr>
        <p:spPr>
          <a:xfrm>
            <a:off x="467544" y="4270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lvl="0">
              <a:spcBef>
                <a:spcPts val="0"/>
              </a:spcBef>
            </a:pPr>
            <a:r>
              <a:rPr lang="en-GB" sz="72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  <a:t/>
            </a:r>
            <a:br>
              <a:rPr lang="en-GB" sz="72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</a:br>
            <a:r>
              <a:rPr lang="en-GB" sz="24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  <a:t>7. Resource Discovery </a:t>
            </a:r>
          </a:p>
          <a:p>
            <a:pPr lvl="0">
              <a:spcBef>
                <a:spcPts val="0"/>
              </a:spcBef>
            </a:pPr>
            <a:r>
              <a:rPr lang="en-GB" sz="44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  <a:t>Challenges</a:t>
            </a:r>
            <a:r>
              <a:rPr lang="en-GB" sz="72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  <a:t/>
            </a:r>
            <a:br>
              <a:rPr lang="en-GB" sz="72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</a:br>
            <a:endParaRPr lang="en-GB" sz="7200" spc="0" dirty="0">
              <a:solidFill>
                <a:srgbClr val="2F2B20"/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60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Bibliography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114300" indent="0">
              <a:buNone/>
            </a:pPr>
            <a:endParaRPr lang="en-US" dirty="0" smtClean="0">
              <a:hlinkClick r:id="rId2"/>
            </a:endParaRPr>
          </a:p>
          <a:p>
            <a:pPr marL="114300" indent="0">
              <a:buNone/>
            </a:pPr>
            <a:r>
              <a:rPr lang="en-US" sz="8000" i="1" dirty="0" smtClean="0"/>
              <a:t>Surveys</a:t>
            </a:r>
            <a:endParaRPr lang="en-US" sz="3200" i="1" dirty="0" smtClean="0"/>
          </a:p>
          <a:p>
            <a:r>
              <a:rPr lang="en-US" sz="8000" dirty="0" err="1" smtClean="0"/>
              <a:t>Ververidis</a:t>
            </a:r>
            <a:r>
              <a:rPr lang="en-US" sz="8000" dirty="0" smtClean="0"/>
              <a:t>, C.N.; </a:t>
            </a:r>
            <a:r>
              <a:rPr lang="en-US" sz="8000" dirty="0" err="1" smtClean="0"/>
              <a:t>Polyzos</a:t>
            </a:r>
            <a:r>
              <a:rPr lang="en-US" sz="8000" dirty="0" smtClean="0"/>
              <a:t>, G.C.; , "Service discovery for mobile Ad Hoc networks: a survey of issues and techniques," </a:t>
            </a:r>
            <a:r>
              <a:rPr lang="en-US" sz="8000" i="1" dirty="0" smtClean="0"/>
              <a:t>Communications Surveys &amp; Tutorials, IEEE</a:t>
            </a:r>
            <a:r>
              <a:rPr lang="en-US" sz="8000" dirty="0" smtClean="0"/>
              <a:t> , vol.10, no.3, pp.30-45, Third Quarter 2008</a:t>
            </a:r>
          </a:p>
          <a:p>
            <a:r>
              <a:rPr lang="en-US" sz="8000" dirty="0" smtClean="0"/>
              <a:t>Elena </a:t>
            </a:r>
            <a:r>
              <a:rPr lang="en-US" sz="8000" dirty="0" err="1" smtClean="0"/>
              <a:t>Meshkova</a:t>
            </a:r>
            <a:r>
              <a:rPr lang="en-US" sz="8000" dirty="0" smtClean="0"/>
              <a:t>, </a:t>
            </a:r>
            <a:r>
              <a:rPr lang="en-US" sz="8000" dirty="0" err="1" smtClean="0"/>
              <a:t>Janne</a:t>
            </a:r>
            <a:r>
              <a:rPr lang="en-US" sz="8000" dirty="0" smtClean="0"/>
              <a:t> </a:t>
            </a:r>
            <a:r>
              <a:rPr lang="en-US" sz="8000" dirty="0" err="1" smtClean="0"/>
              <a:t>Riihijärvi</a:t>
            </a:r>
            <a:r>
              <a:rPr lang="en-US" sz="8000" dirty="0" smtClean="0"/>
              <a:t>, Marina </a:t>
            </a:r>
            <a:r>
              <a:rPr lang="en-US" sz="8000" dirty="0" err="1" smtClean="0"/>
              <a:t>Petrova</a:t>
            </a:r>
            <a:r>
              <a:rPr lang="en-US" sz="8000" dirty="0" smtClean="0"/>
              <a:t>, Petri </a:t>
            </a:r>
            <a:r>
              <a:rPr lang="en-US" sz="8000" dirty="0" err="1" smtClean="0"/>
              <a:t>Mähönen</a:t>
            </a:r>
            <a:r>
              <a:rPr lang="en-US" sz="8000" dirty="0" smtClean="0"/>
              <a:t>, ” A survey on resource discovery mechanisms, peer-to-peer and service discovery frameworks” Computer Networks 52 (2008) 2097–2128</a:t>
            </a:r>
          </a:p>
          <a:p>
            <a:r>
              <a:rPr lang="en-US" sz="8000" dirty="0" err="1" smtClean="0"/>
              <a:t>Mian</a:t>
            </a:r>
            <a:r>
              <a:rPr lang="en-US" sz="8000" dirty="0" smtClean="0"/>
              <a:t>, A.N.; </a:t>
            </a:r>
            <a:r>
              <a:rPr lang="en-US" sz="8000" dirty="0" err="1" smtClean="0"/>
              <a:t>Baldoni</a:t>
            </a:r>
            <a:r>
              <a:rPr lang="en-US" sz="8000" dirty="0" smtClean="0"/>
              <a:t>, R.; </a:t>
            </a:r>
            <a:r>
              <a:rPr lang="en-US" sz="8000" dirty="0" err="1" smtClean="0"/>
              <a:t>Beraldi</a:t>
            </a:r>
            <a:r>
              <a:rPr lang="en-US" sz="8000" dirty="0" smtClean="0"/>
              <a:t>, R.; , "A Survey of Service Discovery Protocols in </a:t>
            </a:r>
            <a:r>
              <a:rPr lang="en-US" sz="8000" dirty="0" err="1" smtClean="0"/>
              <a:t>Multihop</a:t>
            </a:r>
            <a:r>
              <a:rPr lang="en-US" sz="8000" dirty="0" smtClean="0"/>
              <a:t> Mobile Ad Hoc Networks," Pervasive Computing, IEEE , vol.8, no.1, pp.66-74, Jan.-March 2009</a:t>
            </a:r>
          </a:p>
          <a:p>
            <a:r>
              <a:rPr lang="en-US" sz="8000" dirty="0" err="1" smtClean="0"/>
              <a:t>Koen</a:t>
            </a:r>
            <a:r>
              <a:rPr lang="en-US" sz="8000" dirty="0" smtClean="0"/>
              <a:t> </a:t>
            </a:r>
            <a:r>
              <a:rPr lang="en-US" sz="8000" dirty="0" err="1" smtClean="0"/>
              <a:t>Vanthournout</a:t>
            </a:r>
            <a:r>
              <a:rPr lang="en-US" sz="8000" dirty="0" smtClean="0"/>
              <a:t> , Geert </a:t>
            </a:r>
            <a:r>
              <a:rPr lang="en-US" sz="8000" dirty="0" err="1" smtClean="0"/>
              <a:t>Deconinck</a:t>
            </a:r>
            <a:r>
              <a:rPr lang="en-US" sz="8000" dirty="0" smtClean="0"/>
              <a:t> , Ronnie </a:t>
            </a:r>
            <a:r>
              <a:rPr lang="en-US" sz="8000" dirty="0" err="1" smtClean="0"/>
              <a:t>Belmans</a:t>
            </a:r>
            <a:r>
              <a:rPr lang="en-US" sz="8000" dirty="0" smtClean="0"/>
              <a:t>, “A taxonomy for resource discovery”, Personal and Ubiquitous Computing Journal</a:t>
            </a:r>
          </a:p>
          <a:p>
            <a:r>
              <a:rPr lang="en-US" sz="8000" dirty="0" err="1"/>
              <a:t>Wenge</a:t>
            </a:r>
            <a:r>
              <a:rPr lang="en-US" sz="8000" dirty="0"/>
              <a:t> </a:t>
            </a:r>
            <a:r>
              <a:rPr lang="en-US" sz="8000" dirty="0" err="1"/>
              <a:t>Rong</a:t>
            </a:r>
            <a:r>
              <a:rPr lang="en-US" sz="8000" dirty="0"/>
              <a:t>, </a:t>
            </a:r>
            <a:r>
              <a:rPr lang="en-US" sz="8000" dirty="0" err="1"/>
              <a:t>Kecheng</a:t>
            </a:r>
            <a:r>
              <a:rPr lang="en-US" sz="8000" dirty="0"/>
              <a:t> Liu, "A Survey of Context Aware Web Service Discovery: From User's Perspective," </a:t>
            </a:r>
            <a:r>
              <a:rPr lang="en-US" sz="8000" dirty="0" err="1"/>
              <a:t>sose</a:t>
            </a:r>
            <a:r>
              <a:rPr lang="en-US" sz="8000" dirty="0"/>
              <a:t>, pp.15-22, 2010 Fifth IEEE International Symposium on Service Oriented System Engineering, 2010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56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75E47"/>
                </a:solidFill>
              </a:rPr>
              <a:t>Bibliography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000" i="1" dirty="0" smtClean="0"/>
              <a:t>Resource Discovery Surveys</a:t>
            </a:r>
            <a:endParaRPr lang="it-IT" sz="2000" dirty="0" smtClean="0"/>
          </a:p>
          <a:p>
            <a:r>
              <a:rPr lang="it-IT" sz="2000" dirty="0" err="1" smtClean="0"/>
              <a:t>Zhu</a:t>
            </a:r>
            <a:r>
              <a:rPr lang="it-IT" sz="2000" dirty="0"/>
              <a:t>, F.; </a:t>
            </a:r>
            <a:r>
              <a:rPr lang="it-IT" sz="2000" dirty="0" err="1"/>
              <a:t>Mutka</a:t>
            </a:r>
            <a:r>
              <a:rPr lang="it-IT" sz="2000" dirty="0"/>
              <a:t>, M.W.; Ni, L.M.; , "Service </a:t>
            </a:r>
            <a:r>
              <a:rPr lang="it-IT" sz="2000" dirty="0" err="1"/>
              <a:t>discovery</a:t>
            </a:r>
            <a:r>
              <a:rPr lang="it-IT" sz="2000" dirty="0"/>
              <a:t> in pervasive </a:t>
            </a:r>
            <a:r>
              <a:rPr lang="it-IT" sz="2000" dirty="0" err="1"/>
              <a:t>computing</a:t>
            </a:r>
            <a:r>
              <a:rPr lang="it-IT" sz="2000" dirty="0"/>
              <a:t> </a:t>
            </a:r>
            <a:r>
              <a:rPr lang="it-IT" sz="2000" dirty="0" err="1"/>
              <a:t>environments</a:t>
            </a:r>
            <a:r>
              <a:rPr lang="it-IT" sz="2000" dirty="0"/>
              <a:t>," Pervasive Computing, IEEE , vol.4, no.4, pp. 81- 90, </a:t>
            </a:r>
            <a:r>
              <a:rPr lang="it-IT" sz="2000" dirty="0" err="1"/>
              <a:t>Oct</a:t>
            </a:r>
            <a:r>
              <a:rPr lang="it-IT" sz="2000" dirty="0"/>
              <a:t>.-</a:t>
            </a:r>
            <a:r>
              <a:rPr lang="it-IT" sz="2000" dirty="0" err="1"/>
              <a:t>Dec</a:t>
            </a:r>
            <a:r>
              <a:rPr lang="it-IT" sz="2000" dirty="0"/>
              <a:t>. </a:t>
            </a:r>
            <a:r>
              <a:rPr lang="it-IT" sz="2000" dirty="0" smtClean="0"/>
              <a:t>2005</a:t>
            </a:r>
          </a:p>
          <a:p>
            <a:r>
              <a:rPr lang="it-IT" sz="2000" dirty="0" err="1"/>
              <a:t>Sivavakeesar</a:t>
            </a:r>
            <a:r>
              <a:rPr lang="it-IT" sz="2000" dirty="0"/>
              <a:t>, S.; </a:t>
            </a:r>
            <a:r>
              <a:rPr lang="it-IT" sz="2000" dirty="0" err="1"/>
              <a:t>Gonzalez</a:t>
            </a:r>
            <a:r>
              <a:rPr lang="it-IT" sz="2000" dirty="0"/>
              <a:t>, O.F.; </a:t>
            </a:r>
            <a:r>
              <a:rPr lang="it-IT" sz="2000" dirty="0" err="1"/>
              <a:t>Pavlou</a:t>
            </a:r>
            <a:r>
              <a:rPr lang="it-IT" sz="2000" dirty="0"/>
              <a:t>, G.; , "Service </a:t>
            </a:r>
            <a:r>
              <a:rPr lang="it-IT" sz="2000" dirty="0" err="1"/>
              <a:t>discovery</a:t>
            </a:r>
            <a:r>
              <a:rPr lang="it-IT" sz="2000" dirty="0"/>
              <a:t> </a:t>
            </a:r>
            <a:r>
              <a:rPr lang="it-IT" sz="2000" dirty="0" err="1"/>
              <a:t>strategies</a:t>
            </a:r>
            <a:r>
              <a:rPr lang="it-IT" sz="2000" dirty="0"/>
              <a:t> in </a:t>
            </a:r>
            <a:r>
              <a:rPr lang="it-IT" sz="2000" dirty="0" err="1"/>
              <a:t>ubiquitous</a:t>
            </a:r>
            <a:r>
              <a:rPr lang="it-IT" sz="2000" dirty="0"/>
              <a:t> </a:t>
            </a:r>
            <a:r>
              <a:rPr lang="it-IT" sz="2000" dirty="0" err="1"/>
              <a:t>communication</a:t>
            </a:r>
            <a:r>
              <a:rPr lang="it-IT" sz="2000" dirty="0"/>
              <a:t> </a:t>
            </a:r>
            <a:r>
              <a:rPr lang="it-IT" sz="2000" dirty="0" err="1"/>
              <a:t>environments</a:t>
            </a:r>
            <a:r>
              <a:rPr lang="it-IT" sz="2000" dirty="0"/>
              <a:t>," Communications Magazine, IEEE , vol.44, no.9, pp.106-113, </a:t>
            </a:r>
            <a:r>
              <a:rPr lang="it-IT" sz="2000" dirty="0" err="1"/>
              <a:t>Sept</a:t>
            </a:r>
            <a:r>
              <a:rPr lang="it-IT" sz="2000" dirty="0"/>
              <a:t>. </a:t>
            </a:r>
            <a:r>
              <a:rPr lang="it-IT" sz="2000" dirty="0" smtClean="0"/>
              <a:t>2006</a:t>
            </a:r>
          </a:p>
          <a:p>
            <a:r>
              <a:rPr lang="it-IT" sz="2000" dirty="0"/>
              <a:t>W. Keith Edwards, "</a:t>
            </a:r>
            <a:r>
              <a:rPr lang="it-IT" sz="2000" dirty="0" err="1"/>
              <a:t>Discovery</a:t>
            </a:r>
            <a:r>
              <a:rPr lang="it-IT" sz="2000" dirty="0"/>
              <a:t> Systems in </a:t>
            </a:r>
            <a:r>
              <a:rPr lang="it-IT" sz="2000" dirty="0" err="1"/>
              <a:t>Ubiquitous</a:t>
            </a:r>
            <a:r>
              <a:rPr lang="it-IT" sz="2000" dirty="0"/>
              <a:t> Computing," IEEE Pervasive Computing, vol. 5, no. 2, pp. 70-77, April-</a:t>
            </a:r>
            <a:r>
              <a:rPr lang="it-IT" sz="2000" dirty="0" err="1"/>
              <a:t>June</a:t>
            </a:r>
            <a:r>
              <a:rPr lang="it-IT" sz="2000" dirty="0"/>
              <a:t> </a:t>
            </a:r>
            <a:r>
              <a:rPr lang="it-IT" sz="2000" dirty="0" smtClean="0"/>
              <a:t>2006</a:t>
            </a:r>
            <a:endParaRPr lang="en-GB" sz="20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110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75E47"/>
                </a:solidFill>
              </a:rPr>
              <a:t>Bibliography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114300" indent="0">
              <a:buNone/>
            </a:pPr>
            <a:r>
              <a:rPr lang="en-GB" i="1" dirty="0" smtClean="0"/>
              <a:t>Semantic Service Discovery</a:t>
            </a:r>
          </a:p>
          <a:p>
            <a:r>
              <a:rPr lang="en-GB" sz="2300" dirty="0"/>
              <a:t>S </a:t>
            </a:r>
            <a:r>
              <a:rPr lang="en-GB" sz="2300" dirty="0" err="1"/>
              <a:t>Mokhtar</a:t>
            </a:r>
            <a:r>
              <a:rPr lang="en-GB" sz="2300" dirty="0"/>
              <a:t>, D </a:t>
            </a:r>
            <a:r>
              <a:rPr lang="en-GB" sz="2300" dirty="0" err="1"/>
              <a:t>Preuveneers</a:t>
            </a:r>
            <a:r>
              <a:rPr lang="en-GB" sz="2300" dirty="0"/>
              <a:t>, N </a:t>
            </a:r>
            <a:r>
              <a:rPr lang="en-GB" sz="2300" dirty="0" err="1"/>
              <a:t>Georgantas</a:t>
            </a:r>
            <a:r>
              <a:rPr lang="en-GB" sz="2300" dirty="0"/>
              <a:t>, V </a:t>
            </a:r>
            <a:r>
              <a:rPr lang="en-GB" sz="2300" dirty="0" err="1"/>
              <a:t>Issarny</a:t>
            </a:r>
            <a:r>
              <a:rPr lang="en-GB" sz="2300" dirty="0"/>
              <a:t>, Y Berbers, “EASY: Efficient </a:t>
            </a:r>
            <a:r>
              <a:rPr lang="en-GB" sz="2300" dirty="0" err="1"/>
              <a:t>semAntic</a:t>
            </a:r>
            <a:r>
              <a:rPr lang="en-GB" sz="2300" dirty="0"/>
              <a:t> Service </a:t>
            </a:r>
            <a:r>
              <a:rPr lang="en-GB" sz="2300" dirty="0" err="1"/>
              <a:t>discoverY</a:t>
            </a:r>
            <a:r>
              <a:rPr lang="en-GB" sz="2300" dirty="0"/>
              <a:t> in pervasive computing environments with </a:t>
            </a:r>
            <a:r>
              <a:rPr lang="en-GB" sz="2300" dirty="0" err="1"/>
              <a:t>QoS</a:t>
            </a:r>
            <a:r>
              <a:rPr lang="en-GB" sz="2300" dirty="0"/>
              <a:t> and context support”, Journal of Systems and Software (2007) Volume: 81, Issue: 5, Publisher: Elsevier, Pages: 785-808</a:t>
            </a:r>
          </a:p>
          <a:p>
            <a:r>
              <a:rPr lang="sv-SE" sz="2300" dirty="0"/>
              <a:t>Fei Li , Katharina Rasch , Hong-linh Truong , Rassul Ayani , Schahram Dustdar, ”</a:t>
            </a:r>
            <a:r>
              <a:rPr lang="en-US" sz="2300" dirty="0"/>
              <a:t> Proactive Service Discovery in Pervasive Environments</a:t>
            </a:r>
            <a:r>
              <a:rPr lang="en-GB" sz="2300" dirty="0"/>
              <a:t>“</a:t>
            </a:r>
          </a:p>
          <a:p>
            <a:r>
              <a:rPr lang="en-GB" sz="2300" dirty="0" err="1"/>
              <a:t>Helal</a:t>
            </a:r>
            <a:r>
              <a:rPr lang="en-GB" sz="2300" dirty="0"/>
              <a:t>, S.; Desai, N.; </a:t>
            </a:r>
            <a:r>
              <a:rPr lang="en-GB" sz="2300" dirty="0" err="1"/>
              <a:t>Verma</a:t>
            </a:r>
            <a:r>
              <a:rPr lang="en-GB" sz="2300" dirty="0"/>
              <a:t>, V.; </a:t>
            </a:r>
            <a:r>
              <a:rPr lang="en-GB" sz="2300" dirty="0" err="1"/>
              <a:t>Choonhwa</a:t>
            </a:r>
            <a:r>
              <a:rPr lang="en-GB" sz="2300" dirty="0"/>
              <a:t> Lee; , "</a:t>
            </a:r>
            <a:r>
              <a:rPr lang="en-GB" sz="2300" dirty="0" err="1"/>
              <a:t>Konark</a:t>
            </a:r>
            <a:r>
              <a:rPr lang="en-GB" sz="2300" dirty="0"/>
              <a:t> - a service discovery and delivery protocol for ad-hoc networks," Wireless Communications and Networking, 2003. WCNC 2003. 2003 IEEE , vol.3, no.</a:t>
            </a:r>
          </a:p>
          <a:p>
            <a:r>
              <a:rPr lang="en-US" sz="2300" dirty="0"/>
              <a:t>Klein, M.; </a:t>
            </a:r>
            <a:r>
              <a:rPr lang="en-US" sz="2300" dirty="0" err="1"/>
              <a:t>Konig-Ries</a:t>
            </a:r>
            <a:r>
              <a:rPr lang="en-US" sz="2300" dirty="0"/>
              <a:t>, B.; </a:t>
            </a:r>
            <a:r>
              <a:rPr lang="en-US" sz="2300" dirty="0" err="1"/>
              <a:t>Obreiter</a:t>
            </a:r>
            <a:r>
              <a:rPr lang="en-US" sz="2300" dirty="0"/>
              <a:t>, P.; , "Service rings - a semantic overlay for service discovery in ad hoc networks," Database and Expert Systems Applications, 2003. Proceedings. 14th International Workshop on , vol., no., pp. 180- 185, 1-5 Sept. </a:t>
            </a:r>
            <a:r>
              <a:rPr lang="en-US" sz="2300" dirty="0" smtClean="0"/>
              <a:t>2003</a:t>
            </a:r>
          </a:p>
          <a:p>
            <a:r>
              <a:rPr lang="es-ES" sz="2300" dirty="0"/>
              <a:t>Juan Ignacio Vázquez, and Diego López de </a:t>
            </a:r>
            <a:r>
              <a:rPr lang="es-ES" sz="2300" dirty="0" err="1"/>
              <a:t>Ipiña</a:t>
            </a:r>
            <a:r>
              <a:rPr lang="es-ES" sz="2300" dirty="0"/>
              <a:t>, “</a:t>
            </a:r>
            <a:r>
              <a:rPr lang="en-US" sz="2300" dirty="0" err="1"/>
              <a:t>mRDP</a:t>
            </a:r>
            <a:r>
              <a:rPr lang="en-US" sz="2300" dirty="0"/>
              <a:t>: An HTTP-based lightweight semantic discovery protocol.</a:t>
            </a:r>
            <a:r>
              <a:rPr lang="es-ES" sz="2300" dirty="0"/>
              <a:t>”, </a:t>
            </a:r>
            <a:r>
              <a:rPr lang="nl-NL" sz="2300" dirty="0"/>
              <a:t>Computer Networks, Vol. 51, Nr. 16 (2007) , p. 4529-4542</a:t>
            </a:r>
            <a:r>
              <a:rPr lang="nl-NL" sz="2300" dirty="0" smtClean="0"/>
              <a:t>.</a:t>
            </a:r>
          </a:p>
          <a:p>
            <a:r>
              <a:rPr lang="en-GB" sz="2300" dirty="0" err="1"/>
              <a:t>Bellavista</a:t>
            </a:r>
            <a:r>
              <a:rPr lang="en-GB" sz="2300" dirty="0"/>
              <a:t>, P.; </a:t>
            </a:r>
            <a:r>
              <a:rPr lang="en-GB" sz="2300" dirty="0" err="1"/>
              <a:t>Corradi</a:t>
            </a:r>
            <a:r>
              <a:rPr lang="en-GB" sz="2300" dirty="0"/>
              <a:t>, A.; </a:t>
            </a:r>
            <a:r>
              <a:rPr lang="en-GB" sz="2300" dirty="0" err="1"/>
              <a:t>Montanari</a:t>
            </a:r>
            <a:r>
              <a:rPr lang="en-GB" sz="2300" dirty="0"/>
              <a:t>, R.; </a:t>
            </a:r>
            <a:r>
              <a:rPr lang="en-GB" sz="2300" dirty="0" err="1"/>
              <a:t>Toninelli</a:t>
            </a:r>
            <a:r>
              <a:rPr lang="en-GB" sz="2300" dirty="0"/>
              <a:t>, A.; , "Context-aware semantic discovery for next generation mobile systems," Communications Magazine, IEEE , vol.44, no.9, pp.62-71, Sept. </a:t>
            </a:r>
            <a:r>
              <a:rPr lang="en-GB" sz="2300" dirty="0" smtClean="0"/>
              <a:t>2006</a:t>
            </a:r>
          </a:p>
          <a:p>
            <a:r>
              <a:rPr lang="en-GB" sz="2600" dirty="0" err="1"/>
              <a:t>Chakraborty</a:t>
            </a:r>
            <a:r>
              <a:rPr lang="en-GB" sz="2600" dirty="0"/>
              <a:t>, D.; Joshi, A.; </a:t>
            </a:r>
            <a:r>
              <a:rPr lang="en-GB" sz="2600" dirty="0" err="1"/>
              <a:t>Yesha</a:t>
            </a:r>
            <a:r>
              <a:rPr lang="en-GB" sz="2600" dirty="0"/>
              <a:t>, Y.; </a:t>
            </a:r>
            <a:r>
              <a:rPr lang="en-GB" sz="2600" dirty="0" err="1"/>
              <a:t>Finin</a:t>
            </a:r>
            <a:r>
              <a:rPr lang="en-GB" sz="2600" dirty="0"/>
              <a:t>, T.; , "Toward Distributed service discovery in pervasive computing environments," Mobile Computing, IEEE Transactions on , vol.5, no.2, pp. 97- 112, Feb. 2006</a:t>
            </a:r>
          </a:p>
          <a:p>
            <a:endParaRPr lang="en-GB" sz="1800" dirty="0"/>
          </a:p>
          <a:p>
            <a:endParaRPr lang="en-GB" sz="2100" dirty="0"/>
          </a:p>
          <a:p>
            <a:endParaRPr lang="en-GB" i="1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2811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75E47"/>
                </a:solidFill>
              </a:rPr>
              <a:t>Bibliography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14300" indent="0">
              <a:buNone/>
            </a:pPr>
            <a:r>
              <a:rPr lang="en-GB" sz="2900" dirty="0"/>
              <a:t>Cross-layer protocols</a:t>
            </a:r>
          </a:p>
          <a:p>
            <a:r>
              <a:rPr lang="en-GB" sz="2900" dirty="0"/>
              <a:t>Rae </a:t>
            </a:r>
            <a:r>
              <a:rPr lang="en-GB" sz="2900" dirty="0" err="1"/>
              <a:t>Harbird</a:t>
            </a:r>
            <a:r>
              <a:rPr lang="en-GB" sz="2900" dirty="0"/>
              <a:t>, “</a:t>
            </a:r>
            <a:r>
              <a:rPr lang="en-US" sz="2900" dirty="0"/>
              <a:t>Adaptive Resource Discovery for Ubiquitous Computing</a:t>
            </a:r>
            <a:r>
              <a:rPr lang="en-GB" sz="2900" dirty="0"/>
              <a:t>”, </a:t>
            </a:r>
            <a:r>
              <a:rPr lang="en-US" sz="2900" dirty="0"/>
              <a:t>In Proceedings of the 2 </a:t>
            </a:r>
            <a:r>
              <a:rPr lang="en-US" sz="2900" dirty="0" err="1"/>
              <a:t>nd</a:t>
            </a:r>
            <a:r>
              <a:rPr lang="en-US" sz="2900" dirty="0"/>
              <a:t> Workshop on Middleware for pervasive and ad-hoc computing</a:t>
            </a:r>
          </a:p>
          <a:p>
            <a:r>
              <a:rPr lang="it-IT" sz="2900" dirty="0" err="1"/>
              <a:t>Ververidis</a:t>
            </a:r>
            <a:r>
              <a:rPr lang="it-IT" sz="2900" dirty="0"/>
              <a:t>, C.N.; </a:t>
            </a:r>
            <a:r>
              <a:rPr lang="it-IT" sz="2900" dirty="0" err="1"/>
              <a:t>Polyzos</a:t>
            </a:r>
            <a:r>
              <a:rPr lang="it-IT" sz="2900" dirty="0"/>
              <a:t>, G.C.; , "AVERT: </a:t>
            </a:r>
            <a:r>
              <a:rPr lang="it-IT" sz="2900" dirty="0" err="1"/>
              <a:t>Adaptive</a:t>
            </a:r>
            <a:r>
              <a:rPr lang="it-IT" sz="2900" dirty="0"/>
              <a:t> </a:t>
            </a:r>
            <a:r>
              <a:rPr lang="it-IT" sz="2900" dirty="0" err="1"/>
              <a:t>SerVicE</a:t>
            </a:r>
            <a:r>
              <a:rPr lang="it-IT" sz="2900" dirty="0"/>
              <a:t> and </a:t>
            </a:r>
            <a:r>
              <a:rPr lang="it-IT" sz="2900" dirty="0" err="1"/>
              <a:t>Route</a:t>
            </a:r>
            <a:r>
              <a:rPr lang="it-IT" sz="2900" dirty="0"/>
              <a:t> </a:t>
            </a:r>
            <a:r>
              <a:rPr lang="it-IT" sz="2900" dirty="0" err="1"/>
              <a:t>Discovery</a:t>
            </a:r>
            <a:r>
              <a:rPr lang="it-IT" sz="2900" dirty="0"/>
              <a:t> </a:t>
            </a:r>
            <a:r>
              <a:rPr lang="it-IT" sz="2900" dirty="0" err="1"/>
              <a:t>ProTocol</a:t>
            </a:r>
            <a:r>
              <a:rPr lang="it-IT" sz="2900" dirty="0"/>
              <a:t> for </a:t>
            </a:r>
            <a:r>
              <a:rPr lang="it-IT" sz="2900" dirty="0" err="1"/>
              <a:t>MANETs</a:t>
            </a:r>
            <a:r>
              <a:rPr lang="it-IT" sz="2900" dirty="0"/>
              <a:t>," Networking and Communications, 2008. WIMOB '08. IEEE International Conference on Wireless and Mobile Computing, , vol., no., pp.38-43, 12-14 </a:t>
            </a:r>
            <a:r>
              <a:rPr lang="it-IT" sz="2900" dirty="0" err="1"/>
              <a:t>Oct</a:t>
            </a:r>
            <a:r>
              <a:rPr lang="it-IT" sz="2900" dirty="0"/>
              <a:t>. </a:t>
            </a:r>
            <a:r>
              <a:rPr lang="it-IT" sz="2900" dirty="0" smtClean="0"/>
              <a:t>2008</a:t>
            </a:r>
          </a:p>
          <a:p>
            <a:endParaRPr lang="it-IT" sz="2900" dirty="0"/>
          </a:p>
          <a:p>
            <a:pPr marL="114300" indent="0">
              <a:buNone/>
            </a:pPr>
            <a:r>
              <a:rPr lang="it-IT" sz="2900" i="1" dirty="0"/>
              <a:t>Service </a:t>
            </a:r>
            <a:r>
              <a:rPr lang="it-IT" sz="2900" i="1" dirty="0" err="1"/>
              <a:t>Discovery</a:t>
            </a:r>
            <a:r>
              <a:rPr lang="it-IT" sz="2900" i="1" dirty="0"/>
              <a:t>  </a:t>
            </a:r>
            <a:r>
              <a:rPr lang="it-IT" sz="2900" i="1" dirty="0" err="1"/>
              <a:t>Architectures</a:t>
            </a:r>
            <a:endParaRPr lang="it-IT" sz="2900" i="1" dirty="0"/>
          </a:p>
          <a:p>
            <a:r>
              <a:rPr lang="it-IT" sz="2900" dirty="0" err="1"/>
              <a:t>Dhanakoti</a:t>
            </a:r>
            <a:r>
              <a:rPr lang="it-IT" sz="2900" dirty="0"/>
              <a:t>, N.; </a:t>
            </a:r>
            <a:r>
              <a:rPr lang="it-IT" sz="2900" dirty="0" err="1"/>
              <a:t>Gopalan</a:t>
            </a:r>
            <a:r>
              <a:rPr lang="it-IT" sz="2900" dirty="0"/>
              <a:t>, S.; </a:t>
            </a:r>
            <a:r>
              <a:rPr lang="it-IT" sz="2900" dirty="0" err="1"/>
              <a:t>Sridhar</a:t>
            </a:r>
            <a:r>
              <a:rPr lang="it-IT" sz="2900" dirty="0"/>
              <a:t>, V.; </a:t>
            </a:r>
            <a:r>
              <a:rPr lang="it-IT" sz="2900" dirty="0" err="1"/>
              <a:t>Subramani</a:t>
            </a:r>
            <a:r>
              <a:rPr lang="it-IT" sz="2900" dirty="0"/>
              <a:t>, S.; , "A </a:t>
            </a:r>
            <a:r>
              <a:rPr lang="it-IT" sz="2900" dirty="0" err="1"/>
              <a:t>distributed</a:t>
            </a:r>
            <a:r>
              <a:rPr lang="it-IT" sz="2900" dirty="0"/>
              <a:t> service </a:t>
            </a:r>
            <a:r>
              <a:rPr lang="it-IT" sz="2900" dirty="0" err="1"/>
              <a:t>discovery</a:t>
            </a:r>
            <a:r>
              <a:rPr lang="it-IT" sz="2900" dirty="0"/>
              <a:t> and </a:t>
            </a:r>
            <a:r>
              <a:rPr lang="it-IT" sz="2900" dirty="0" err="1"/>
              <a:t>selection</a:t>
            </a:r>
            <a:r>
              <a:rPr lang="it-IT" sz="2900" dirty="0"/>
              <a:t> </a:t>
            </a:r>
            <a:r>
              <a:rPr lang="it-IT" sz="2900" dirty="0" err="1"/>
              <a:t>framework</a:t>
            </a:r>
            <a:r>
              <a:rPr lang="it-IT" sz="2900" dirty="0"/>
              <a:t> in pervasive service </a:t>
            </a:r>
            <a:r>
              <a:rPr lang="it-IT" sz="2900" dirty="0" err="1"/>
              <a:t>environments</a:t>
            </a:r>
            <a:r>
              <a:rPr lang="it-IT" sz="2900" dirty="0"/>
              <a:t>," </a:t>
            </a:r>
            <a:r>
              <a:rPr lang="it-IT" sz="2900" dirty="0" err="1"/>
              <a:t>Telecommunications</a:t>
            </a:r>
            <a:r>
              <a:rPr lang="it-IT" sz="2900" dirty="0"/>
              <a:t>, 2005. </a:t>
            </a:r>
            <a:r>
              <a:rPr lang="it-IT" sz="2900" dirty="0" err="1"/>
              <a:t>advanced</a:t>
            </a:r>
            <a:r>
              <a:rPr lang="it-IT" sz="2900" dirty="0"/>
              <a:t> industrial conference on </a:t>
            </a:r>
            <a:r>
              <a:rPr lang="it-IT" sz="2900" dirty="0" err="1"/>
              <a:t>telecommunications</a:t>
            </a:r>
            <a:r>
              <a:rPr lang="it-IT" sz="2900" dirty="0"/>
              <a:t>/service </a:t>
            </a:r>
            <a:r>
              <a:rPr lang="it-IT" sz="2900" dirty="0" err="1"/>
              <a:t>assurance</a:t>
            </a:r>
            <a:r>
              <a:rPr lang="it-IT" sz="2900" dirty="0"/>
              <a:t> with </a:t>
            </a:r>
            <a:r>
              <a:rPr lang="it-IT" sz="2900" dirty="0" err="1"/>
              <a:t>partial</a:t>
            </a:r>
            <a:r>
              <a:rPr lang="it-IT" sz="2900" dirty="0"/>
              <a:t> and </a:t>
            </a:r>
            <a:r>
              <a:rPr lang="it-IT" sz="2900" dirty="0" err="1"/>
              <a:t>intermittent</a:t>
            </a:r>
            <a:r>
              <a:rPr lang="it-IT" sz="2900" dirty="0"/>
              <a:t> </a:t>
            </a:r>
            <a:r>
              <a:rPr lang="it-IT" sz="2900" dirty="0" err="1"/>
              <a:t>resources</a:t>
            </a:r>
            <a:r>
              <a:rPr lang="it-IT" sz="2900" dirty="0"/>
              <a:t> conference/e-learning on </a:t>
            </a:r>
            <a:r>
              <a:rPr lang="it-IT" sz="2900" dirty="0" err="1"/>
              <a:t>telecommunications</a:t>
            </a:r>
            <a:r>
              <a:rPr lang="it-IT" sz="2900" dirty="0"/>
              <a:t> workshop. </a:t>
            </a:r>
            <a:r>
              <a:rPr lang="it-IT" sz="2900" dirty="0" err="1"/>
              <a:t>aict</a:t>
            </a:r>
            <a:r>
              <a:rPr lang="it-IT" sz="2900" dirty="0"/>
              <a:t>/</a:t>
            </a:r>
            <a:r>
              <a:rPr lang="it-IT" sz="2900" dirty="0" err="1"/>
              <a:t>sapir</a:t>
            </a:r>
            <a:r>
              <a:rPr lang="it-IT" sz="2900" dirty="0"/>
              <a:t>/</a:t>
            </a:r>
            <a:r>
              <a:rPr lang="it-IT" sz="2900" dirty="0" err="1"/>
              <a:t>elete</a:t>
            </a:r>
            <a:r>
              <a:rPr lang="it-IT" sz="2900" dirty="0"/>
              <a:t> 2005. </a:t>
            </a:r>
            <a:r>
              <a:rPr lang="it-IT" sz="2900" dirty="0" err="1"/>
              <a:t>proceedings</a:t>
            </a:r>
            <a:r>
              <a:rPr lang="it-IT" sz="2900" dirty="0"/>
              <a:t> , vol., no., pp. 452- 457, 17-20 </a:t>
            </a:r>
            <a:r>
              <a:rPr lang="it-IT" sz="2900" dirty="0" err="1"/>
              <a:t>July</a:t>
            </a:r>
            <a:r>
              <a:rPr lang="it-IT" sz="2900" dirty="0"/>
              <a:t> 2005</a:t>
            </a:r>
          </a:p>
          <a:p>
            <a:r>
              <a:rPr lang="it-IT" sz="2900" dirty="0" err="1"/>
              <a:t>Yuanmin</a:t>
            </a:r>
            <a:r>
              <a:rPr lang="it-IT" sz="2900" dirty="0"/>
              <a:t> Chen; </a:t>
            </a:r>
            <a:r>
              <a:rPr lang="it-IT" sz="2900" dirty="0" err="1"/>
              <a:t>Wei</a:t>
            </a:r>
            <a:r>
              <a:rPr lang="it-IT" sz="2900" dirty="0"/>
              <a:t> Mao; </a:t>
            </a:r>
            <a:r>
              <a:rPr lang="it-IT" sz="2900" dirty="0" err="1"/>
              <a:t>Xiaodong</a:t>
            </a:r>
            <a:r>
              <a:rPr lang="it-IT" sz="2900" dirty="0"/>
              <a:t> Li; , "</a:t>
            </a:r>
            <a:r>
              <a:rPr lang="it-IT" sz="2900" dirty="0" err="1"/>
              <a:t>Federation</a:t>
            </a:r>
            <a:r>
              <a:rPr lang="it-IT" sz="2900" dirty="0"/>
              <a:t> </a:t>
            </a:r>
            <a:r>
              <a:rPr lang="it-IT" sz="2900" dirty="0" err="1"/>
              <a:t>framework</a:t>
            </a:r>
            <a:r>
              <a:rPr lang="it-IT" sz="2900" dirty="0"/>
              <a:t> for service </a:t>
            </a:r>
            <a:r>
              <a:rPr lang="it-IT" sz="2900" dirty="0" err="1"/>
              <a:t>discovery</a:t>
            </a:r>
            <a:r>
              <a:rPr lang="it-IT" sz="2900" dirty="0"/>
              <a:t> in </a:t>
            </a:r>
            <a:r>
              <a:rPr lang="it-IT" sz="2900" dirty="0" err="1"/>
              <a:t>ubiquitous</a:t>
            </a:r>
            <a:r>
              <a:rPr lang="it-IT" sz="2900" dirty="0"/>
              <a:t> </a:t>
            </a:r>
            <a:r>
              <a:rPr lang="it-IT" sz="2900" dirty="0" err="1"/>
              <a:t>computing</a:t>
            </a:r>
            <a:r>
              <a:rPr lang="it-IT" sz="2900" dirty="0"/>
              <a:t>," </a:t>
            </a:r>
            <a:r>
              <a:rPr lang="it-IT" sz="2900" dirty="0" err="1"/>
              <a:t>Communication</a:t>
            </a:r>
            <a:r>
              <a:rPr lang="it-IT" sz="2900" dirty="0"/>
              <a:t> Technology, 2008. ICCT 2008. 11th IEEE International Conference on , vol., no., pp.600-602, 10-12 </a:t>
            </a:r>
            <a:r>
              <a:rPr lang="it-IT" sz="2900" dirty="0" err="1"/>
              <a:t>Nov</a:t>
            </a:r>
            <a:r>
              <a:rPr lang="it-IT" sz="2900" dirty="0"/>
              <a:t>. 2008</a:t>
            </a:r>
          </a:p>
          <a:p>
            <a:r>
              <a:rPr lang="it-IT" sz="2900" dirty="0"/>
              <a:t>ZHANG Li, SHI </a:t>
            </a:r>
            <a:r>
              <a:rPr lang="it-IT" sz="2900" dirty="0" err="1"/>
              <a:t>Zhen-lian</a:t>
            </a:r>
            <a:r>
              <a:rPr lang="it-IT" sz="2900" dirty="0"/>
              <a:t>, SHEN Qi, "A Service </a:t>
            </a:r>
            <a:r>
              <a:rPr lang="it-IT" sz="2900" dirty="0" err="1"/>
              <a:t>Discovery</a:t>
            </a:r>
            <a:r>
              <a:rPr lang="it-IT" sz="2900" dirty="0"/>
              <a:t> Architecture </a:t>
            </a:r>
            <a:r>
              <a:rPr lang="it-IT" sz="2900" dirty="0" err="1"/>
              <a:t>based</a:t>
            </a:r>
            <a:r>
              <a:rPr lang="it-IT" sz="2900" dirty="0"/>
              <a:t> on </a:t>
            </a:r>
            <a:r>
              <a:rPr lang="it-IT" sz="2900" dirty="0" err="1"/>
              <a:t>Anycast</a:t>
            </a:r>
            <a:r>
              <a:rPr lang="it-IT" sz="2900" dirty="0"/>
              <a:t> in Pervasive Computing </a:t>
            </a:r>
            <a:r>
              <a:rPr lang="it-IT" sz="2900" dirty="0" err="1"/>
              <a:t>Environments</a:t>
            </a:r>
            <a:r>
              <a:rPr lang="it-IT" sz="2900" dirty="0"/>
              <a:t>," </a:t>
            </a:r>
            <a:r>
              <a:rPr lang="it-IT" sz="2900" dirty="0" err="1"/>
              <a:t>compsac</a:t>
            </a:r>
            <a:r>
              <a:rPr lang="it-IT" sz="2900" dirty="0"/>
              <a:t>, vol. 2, pp.101-108, 2007 31st </a:t>
            </a:r>
            <a:r>
              <a:rPr lang="it-IT" sz="2900" dirty="0" err="1"/>
              <a:t>Annual</a:t>
            </a:r>
            <a:r>
              <a:rPr lang="it-IT" sz="2900" dirty="0"/>
              <a:t> International Computer Software and Applications Conference, 2007</a:t>
            </a:r>
            <a:endParaRPr lang="en-GB" sz="2900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2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675E47"/>
                </a:solidFill>
              </a:rPr>
              <a:t>1. Introduction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Resource Discovery </a:t>
            </a:r>
            <a:r>
              <a:rPr lang="en-GB" sz="4400" dirty="0" smtClean="0">
                <a:solidFill>
                  <a:srgbClr val="675E47"/>
                </a:solidFill>
              </a:rPr>
              <a:t>Process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endParaRPr lang="en-GB" dirty="0" smtClean="0"/>
          </a:p>
          <a:p>
            <a:pPr marL="571500" indent="-457200">
              <a:buFont typeface="+mj-lt"/>
              <a:buAutoNum type="arabicPeriod"/>
            </a:pPr>
            <a:r>
              <a:rPr lang="en-GB" dirty="0" smtClean="0"/>
              <a:t>To advertise the resources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/>
              <a:t>To query about the resources provided by the providers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/>
              <a:t>To select the most suitable</a:t>
            </a:r>
            <a:r>
              <a:rPr lang="en-GB" dirty="0"/>
              <a:t> </a:t>
            </a:r>
            <a:r>
              <a:rPr lang="en-GB" dirty="0" smtClean="0"/>
              <a:t>resource</a:t>
            </a:r>
          </a:p>
          <a:p>
            <a:pPr marL="571500" indent="-457200">
              <a:buFont typeface="+mj-lt"/>
              <a:buAutoNum type="arabicPeriod" startAt="4"/>
            </a:pPr>
            <a:r>
              <a:rPr lang="en-GB" dirty="0" smtClean="0"/>
              <a:t>To access to the resource</a:t>
            </a:r>
            <a:endParaRPr lang="en-GB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7</a:t>
            </a:fld>
            <a:endParaRPr lang="en-GB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622607210"/>
              </p:ext>
            </p:extLst>
          </p:nvPr>
        </p:nvGraphicFramePr>
        <p:xfrm>
          <a:off x="3635896" y="3545632"/>
          <a:ext cx="4752528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4591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675E47"/>
                </a:solidFill>
              </a:rPr>
              <a:t>Bibliography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GB" i="1" dirty="0" smtClean="0"/>
              <a:t>Service Discovery Frameworks</a:t>
            </a:r>
          </a:p>
          <a:p>
            <a:r>
              <a:rPr lang="en-GB" sz="2000" dirty="0"/>
              <a:t>SLP E. </a:t>
            </a:r>
            <a:r>
              <a:rPr lang="en-GB" sz="2000" dirty="0" err="1"/>
              <a:t>Guttman</a:t>
            </a:r>
            <a:r>
              <a:rPr lang="en-GB" sz="2000" dirty="0"/>
              <a:t> et al., “Service Location Protocol, Version 2,” IETFRFC 2608, June 1999</a:t>
            </a:r>
          </a:p>
          <a:p>
            <a:r>
              <a:rPr lang="it-IT" sz="2000" dirty="0" err="1"/>
              <a:t>UPnP</a:t>
            </a:r>
            <a:r>
              <a:rPr lang="it-IT" sz="2000" dirty="0"/>
              <a:t>: </a:t>
            </a:r>
            <a:r>
              <a:rPr lang="en-US" sz="2000" dirty="0"/>
              <a:t>Microsoft Corporation, “Universal Plug and Play: </a:t>
            </a:r>
            <a:r>
              <a:rPr lang="en-US" sz="2000" dirty="0" err="1"/>
              <a:t>Background”;http</a:t>
            </a:r>
            <a:r>
              <a:rPr lang="en-US" sz="2000" dirty="0"/>
              <a:t>://www.upnp.org/resources/UPnPbkgnd.htm, 1999.</a:t>
            </a:r>
          </a:p>
          <a:p>
            <a:r>
              <a:rPr lang="it-IT" sz="2000" dirty="0" err="1"/>
              <a:t>Salutation</a:t>
            </a:r>
            <a:r>
              <a:rPr lang="it-IT" sz="2000" dirty="0"/>
              <a:t>: </a:t>
            </a:r>
            <a:r>
              <a:rPr lang="en-GB" sz="2000" dirty="0"/>
              <a:t>Salutation Consortium, “Salutation Architecture </a:t>
            </a:r>
            <a:r>
              <a:rPr lang="en-GB" sz="2000" dirty="0" err="1"/>
              <a:t>Specification”;http</a:t>
            </a:r>
            <a:r>
              <a:rPr lang="en-GB" sz="2000" dirty="0"/>
              <a:t>://web.archive.org/web/20030623193812/www.salutation.or</a:t>
            </a:r>
            <a:r>
              <a:rPr lang="en-US" sz="2000" dirty="0"/>
              <a:t>g/, 1999 (the Salutation Consortium was disbanded on June </a:t>
            </a:r>
            <a:r>
              <a:rPr lang="en-GB" sz="2000" dirty="0"/>
              <a:t>30, 2005).</a:t>
            </a:r>
          </a:p>
          <a:p>
            <a:r>
              <a:rPr lang="en-GB" sz="2000" dirty="0"/>
              <a:t>Bluetooth: </a:t>
            </a:r>
            <a:r>
              <a:rPr lang="en-US" sz="2000" dirty="0"/>
              <a:t>“Specification of the Bluetooth System”; http://www.bluetooth.</a:t>
            </a:r>
            <a:r>
              <a:rPr lang="en-GB" sz="2000" dirty="0"/>
              <a:t>com, Dec. 1999.</a:t>
            </a:r>
          </a:p>
          <a:p>
            <a:endParaRPr lang="it-IT" dirty="0" smtClean="0"/>
          </a:p>
          <a:p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3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 slides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013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675E47"/>
                </a:solidFill>
              </a:rPr>
              <a:t>3. RD Techniques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Query Termination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i="1" dirty="0" smtClean="0"/>
              <a:t>Chasing wave</a:t>
            </a:r>
          </a:p>
          <a:p>
            <a:r>
              <a:rPr lang="en-GB" dirty="0" smtClean="0"/>
              <a:t>A number of query replicas are sent toward the neighbours</a:t>
            </a:r>
          </a:p>
          <a:p>
            <a:r>
              <a:rPr lang="en-GB" dirty="0" smtClean="0"/>
              <a:t>For every hop the query leaves a </a:t>
            </a:r>
            <a:r>
              <a:rPr lang="en-GB" i="1" dirty="0" smtClean="0"/>
              <a:t>marker </a:t>
            </a:r>
            <a:r>
              <a:rPr lang="en-GB" dirty="0" smtClean="0"/>
              <a:t>in order to keep trace of path</a:t>
            </a:r>
          </a:p>
          <a:p>
            <a:r>
              <a:rPr lang="en-GB" dirty="0" smtClean="0"/>
              <a:t>As soon as the query is received, the client sends a number of chasing packets in order to kill the running queries</a:t>
            </a:r>
            <a:endParaRPr lang="en-GB" dirty="0"/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362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5. Clustering and overlay </a:t>
            </a:r>
            <a:r>
              <a:rPr lang="en-GB" sz="2400" dirty="0" smtClean="0">
                <a:solidFill>
                  <a:srgbClr val="675E47"/>
                </a:solidFill>
              </a:rPr>
              <a:t>networks</a:t>
            </a:r>
            <a:r>
              <a:rPr lang="en-GB" sz="4400" dirty="0" smtClean="0">
                <a:solidFill>
                  <a:srgbClr val="675E47"/>
                </a:solidFill>
              </a:rPr>
              <a:t/>
            </a:r>
            <a:br>
              <a:rPr lang="en-GB" sz="4400" dirty="0" smtClean="0">
                <a:solidFill>
                  <a:srgbClr val="675E47"/>
                </a:solidFill>
              </a:rPr>
            </a:br>
            <a:r>
              <a:rPr lang="en-GB" sz="4400" dirty="0" smtClean="0">
                <a:solidFill>
                  <a:srgbClr val="675E47"/>
                </a:solidFill>
              </a:rPr>
              <a:t>Super Node Clustering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Given the graph, a number of nodes are elected with the role of Cluster Heads (CH)</a:t>
            </a:r>
          </a:p>
          <a:p>
            <a:pPr lvl="1"/>
            <a:r>
              <a:rPr lang="en-GB" dirty="0" smtClean="0"/>
              <a:t>CHs collect partial information about the available resources</a:t>
            </a:r>
          </a:p>
          <a:p>
            <a:endParaRPr lang="en-GB" dirty="0" smtClean="0"/>
          </a:p>
          <a:p>
            <a:r>
              <a:rPr lang="en-GB" dirty="0" smtClean="0"/>
              <a:t>The queries are forwarded to the a CHs that can reply differently:</a:t>
            </a:r>
          </a:p>
          <a:p>
            <a:pPr lvl="1"/>
            <a:r>
              <a:rPr lang="en-GB" dirty="0"/>
              <a:t>b</a:t>
            </a:r>
            <a:r>
              <a:rPr lang="en-GB" dirty="0" smtClean="0"/>
              <a:t>y forwarding the query to the </a:t>
            </a:r>
            <a:r>
              <a:rPr lang="en-GB" sz="1800" dirty="0" smtClean="0"/>
              <a:t>provider</a:t>
            </a:r>
            <a:endParaRPr lang="en-GB" dirty="0" smtClean="0"/>
          </a:p>
          <a:p>
            <a:pPr lvl="1"/>
            <a:r>
              <a:rPr lang="en-GB" dirty="0"/>
              <a:t>b</a:t>
            </a:r>
            <a:r>
              <a:rPr lang="en-GB" dirty="0" smtClean="0"/>
              <a:t>y answering on behalf of the provider</a:t>
            </a: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2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5. Clustering and overlay networks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Super Node </a:t>
            </a:r>
            <a:r>
              <a:rPr lang="en-GB" sz="4400" dirty="0" smtClean="0">
                <a:solidFill>
                  <a:srgbClr val="675E47"/>
                </a:solidFill>
              </a:rPr>
              <a:t>Clustering issues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election of CHs require to share and to evaluate the function/non-functional properties of the candidates (resource computation, load factor, </a:t>
            </a:r>
            <a:r>
              <a:rPr lang="en-GB" dirty="0" err="1" smtClean="0"/>
              <a:t>hw</a:t>
            </a:r>
            <a:r>
              <a:rPr lang="en-GB" dirty="0" smtClean="0"/>
              <a:t> features)</a:t>
            </a:r>
          </a:p>
          <a:p>
            <a:endParaRPr lang="en-GB" dirty="0" smtClean="0"/>
          </a:p>
          <a:p>
            <a:r>
              <a:rPr lang="en-GB" dirty="0" smtClean="0"/>
              <a:t>A node acting as CH can pass the role to another node dynamically</a:t>
            </a:r>
          </a:p>
          <a:p>
            <a:r>
              <a:rPr lang="en-GB" dirty="0" smtClean="0"/>
              <a:t>The CHs generate non-negligible amount of traffic due to:</a:t>
            </a:r>
          </a:p>
          <a:p>
            <a:pPr lvl="1"/>
            <a:r>
              <a:rPr lang="en-GB" dirty="0" smtClean="0"/>
              <a:t>Synchronization of CHs about the available resource</a:t>
            </a:r>
          </a:p>
          <a:p>
            <a:pPr lvl="1"/>
            <a:r>
              <a:rPr lang="en-GB" dirty="0" smtClean="0"/>
              <a:t>Election and maintenance of the CHs</a:t>
            </a:r>
          </a:p>
          <a:p>
            <a:endParaRPr lang="en-GB" dirty="0" smtClean="0"/>
          </a:p>
          <a:p>
            <a:pPr lvl="1"/>
            <a:endParaRPr lang="en-GB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83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2400" dirty="0">
                <a:solidFill>
                  <a:srgbClr val="675E47"/>
                </a:solidFill>
              </a:rPr>
              <a:t>5. Clustering and overlay networks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>
                <a:solidFill>
                  <a:srgbClr val="675E47"/>
                </a:solidFill>
              </a:rPr>
              <a:t>Examples of clusters</a:t>
            </a:r>
            <a:r>
              <a:rPr lang="en-GB" sz="7200" dirty="0">
                <a:solidFill>
                  <a:srgbClr val="675E47"/>
                </a:solidFill>
              </a:rPr>
              <a:t/>
            </a:r>
            <a:br>
              <a:rPr lang="en-GB" sz="7200" dirty="0">
                <a:solidFill>
                  <a:srgbClr val="675E47"/>
                </a:solidFill>
              </a:rPr>
            </a:b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GB" i="1" dirty="0" smtClean="0"/>
              <a:t>Tree-based clustering</a:t>
            </a:r>
          </a:p>
          <a:p>
            <a:r>
              <a:rPr lang="en-GB" dirty="0" smtClean="0"/>
              <a:t>CHs are arranged as a tree.</a:t>
            </a:r>
          </a:p>
          <a:p>
            <a:pPr marL="114300" indent="0">
              <a:buNone/>
            </a:pPr>
            <a:endParaRPr lang="en-GB" dirty="0"/>
          </a:p>
          <a:p>
            <a:pPr marL="114300" indent="0">
              <a:buNone/>
            </a:pPr>
            <a:endParaRPr lang="en-GB" dirty="0" smtClean="0"/>
          </a:p>
          <a:p>
            <a:pPr marL="114300" indent="0">
              <a:buNone/>
            </a:pPr>
            <a:r>
              <a:rPr lang="en-GB" i="1" dirty="0" smtClean="0"/>
              <a:t>Locality and Logical Clustering</a:t>
            </a:r>
          </a:p>
          <a:p>
            <a:r>
              <a:rPr lang="en-GB" dirty="0" smtClean="0"/>
              <a:t>Nodes are clustered on the basis of </a:t>
            </a:r>
          </a:p>
          <a:p>
            <a:pPr lvl="1"/>
            <a:r>
              <a:rPr lang="en-GB" dirty="0" smtClean="0"/>
              <a:t>Distance in terms of number of hops</a:t>
            </a:r>
          </a:p>
          <a:p>
            <a:pPr lvl="1"/>
            <a:r>
              <a:rPr lang="en-GB" dirty="0" smtClean="0"/>
              <a:t>Type of resource provided: all the </a:t>
            </a:r>
          </a:p>
          <a:p>
            <a:pPr lvl="1"/>
            <a:endParaRPr lang="en-GB" dirty="0" smtClean="0"/>
          </a:p>
          <a:p>
            <a:endParaRPr lang="en-GB" i="1" dirty="0"/>
          </a:p>
          <a:p>
            <a:pPr marL="114300" indent="0">
              <a:buNone/>
            </a:pPr>
            <a:endParaRPr lang="en-GB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75</a:t>
            </a:fld>
            <a:endParaRPr lang="en-GB"/>
          </a:p>
        </p:txBody>
      </p:sp>
      <p:sp>
        <p:nvSpPr>
          <p:cNvPr id="6" name="Ovale 5"/>
          <p:cNvSpPr/>
          <p:nvPr/>
        </p:nvSpPr>
        <p:spPr>
          <a:xfrm>
            <a:off x="5580112" y="1737023"/>
            <a:ext cx="288032" cy="2880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Ovale 6"/>
          <p:cNvSpPr/>
          <p:nvPr/>
        </p:nvSpPr>
        <p:spPr>
          <a:xfrm>
            <a:off x="4716016" y="1737023"/>
            <a:ext cx="288032" cy="2880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Ovale 7"/>
          <p:cNvSpPr/>
          <p:nvPr/>
        </p:nvSpPr>
        <p:spPr>
          <a:xfrm>
            <a:off x="5580112" y="2401508"/>
            <a:ext cx="288032" cy="2880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Ovale 8"/>
          <p:cNvSpPr/>
          <p:nvPr/>
        </p:nvSpPr>
        <p:spPr>
          <a:xfrm>
            <a:off x="6444208" y="1737023"/>
            <a:ext cx="288032" cy="2880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e 11"/>
          <p:cNvSpPr/>
          <p:nvPr/>
        </p:nvSpPr>
        <p:spPr>
          <a:xfrm>
            <a:off x="4716016" y="2852936"/>
            <a:ext cx="288032" cy="288032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13" name="Connettore 2 12"/>
          <p:cNvCxnSpPr>
            <a:stCxn id="12" idx="0"/>
            <a:endCxn id="7" idx="4"/>
          </p:cNvCxnSpPr>
          <p:nvPr/>
        </p:nvCxnSpPr>
        <p:spPr>
          <a:xfrm flipV="1">
            <a:off x="4860032" y="2025055"/>
            <a:ext cx="0" cy="82788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ttangolo 16"/>
              <p:cNvSpPr/>
              <p:nvPr/>
            </p:nvSpPr>
            <p:spPr>
              <a:xfrm>
                <a:off x="4478418" y="2216842"/>
                <a:ext cx="47519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/>
                            </a:rPr>
                            <m:t>𝑞</m:t>
                          </m:r>
                        </m:e>
                        <m:sub>
                          <m:r>
                            <a:rPr lang="it-IT" b="0" i="1" smtClean="0">
                              <a:latin typeface="Cambria Math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7" name="Rettangol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8418" y="2216842"/>
                <a:ext cx="475195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Connettore 2 17"/>
          <p:cNvCxnSpPr>
            <a:stCxn id="7" idx="6"/>
            <a:endCxn id="6" idx="2"/>
          </p:cNvCxnSpPr>
          <p:nvPr/>
        </p:nvCxnSpPr>
        <p:spPr>
          <a:xfrm>
            <a:off x="5004048" y="1881039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7" idx="6"/>
            <a:endCxn id="8" idx="1"/>
          </p:cNvCxnSpPr>
          <p:nvPr/>
        </p:nvCxnSpPr>
        <p:spPr>
          <a:xfrm>
            <a:off x="5004048" y="1881039"/>
            <a:ext cx="618245" cy="56265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/>
          <p:nvPr/>
        </p:nvCxnSpPr>
        <p:spPr>
          <a:xfrm>
            <a:off x="5868144" y="1881039"/>
            <a:ext cx="576064" cy="0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54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ts val="0"/>
              </a:spcBef>
            </a:pPr>
            <a:r>
              <a:rPr lang="en-GB" sz="72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  <a:t/>
            </a:r>
            <a:br>
              <a:rPr lang="en-GB" sz="72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</a:br>
            <a:r>
              <a:rPr lang="en-GB" sz="24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  <a:t>7. Resource Discovery </a:t>
            </a:r>
            <a:br>
              <a:rPr lang="en-GB" sz="24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</a:br>
            <a:r>
              <a:rPr lang="en-GB" sz="44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  <a:t>Challenges</a:t>
            </a:r>
            <a:r>
              <a:rPr lang="en-GB" sz="72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  <a:t/>
            </a:r>
            <a:br>
              <a:rPr lang="en-GB" sz="7200" spc="0" dirty="0">
                <a:solidFill>
                  <a:srgbClr val="675E47"/>
                </a:solidFill>
                <a:latin typeface="Calibri"/>
                <a:ea typeface="+mn-ea"/>
                <a:cs typeface="+mn-cs"/>
              </a:rPr>
            </a:br>
            <a:endParaRPr lang="en-GB" sz="7200" spc="0" dirty="0">
              <a:solidFill>
                <a:srgbClr val="2F2B20"/>
              </a:solidFill>
              <a:latin typeface="Calibri"/>
              <a:ea typeface="+mn-ea"/>
              <a:cs typeface="+mn-cs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4600"/>
            <a:ext cx="32829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53" name="Group 9"/>
          <p:cNvGrpSpPr>
            <a:grpSpLocks/>
          </p:cNvGrpSpPr>
          <p:nvPr/>
        </p:nvGrpSpPr>
        <p:grpSpPr bwMode="auto">
          <a:xfrm>
            <a:off x="4114800" y="5029200"/>
            <a:ext cx="2271713" cy="1187450"/>
            <a:chOff x="2592" y="3165"/>
            <a:chExt cx="1431" cy="748"/>
          </a:xfrm>
        </p:grpSpPr>
        <p:sp>
          <p:nvSpPr>
            <p:cNvPr id="6151" name="AutoShape 7"/>
            <p:cNvSpPr>
              <a:spLocks/>
            </p:cNvSpPr>
            <p:nvPr/>
          </p:nvSpPr>
          <p:spPr bwMode="auto">
            <a:xfrm>
              <a:off x="2592" y="3216"/>
              <a:ext cx="96" cy="624"/>
            </a:xfrm>
            <a:prstGeom prst="leftBrace">
              <a:avLst>
                <a:gd name="adj1" fmla="val 54167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2" name="Text Box 8"/>
            <p:cNvSpPr txBox="1">
              <a:spLocks noChangeArrowheads="1"/>
            </p:cNvSpPr>
            <p:nvPr/>
          </p:nvSpPr>
          <p:spPr bwMode="auto">
            <a:xfrm>
              <a:off x="2736" y="3165"/>
              <a:ext cx="1287" cy="7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latin typeface="Gill Sans" pitchFamily="-64" charset="0"/>
                </a:rPr>
                <a:t>physical sensor</a:t>
              </a:r>
            </a:p>
            <a:p>
              <a:r>
                <a:rPr lang="en-GB">
                  <a:latin typeface="Gill Sans" pitchFamily="-64" charset="0"/>
                </a:rPr>
                <a:t>virtual sensor </a:t>
              </a:r>
            </a:p>
            <a:p>
              <a:r>
                <a:rPr lang="en-GB">
                  <a:latin typeface="Gill Sans" pitchFamily="-64" charset="0"/>
                </a:rPr>
                <a:t>logical sensor</a:t>
              </a:r>
            </a:p>
          </p:txBody>
        </p:sp>
      </p:grpSp>
      <p:grpSp>
        <p:nvGrpSpPr>
          <p:cNvPr id="6156" name="Group 12"/>
          <p:cNvGrpSpPr>
            <a:grpSpLocks/>
          </p:cNvGrpSpPr>
          <p:nvPr/>
        </p:nvGrpSpPr>
        <p:grpSpPr bwMode="auto">
          <a:xfrm>
            <a:off x="4114800" y="4572000"/>
            <a:ext cx="4006850" cy="914400"/>
            <a:chOff x="2592" y="2880"/>
            <a:chExt cx="2524" cy="576"/>
          </a:xfrm>
        </p:grpSpPr>
        <p:sp>
          <p:nvSpPr>
            <p:cNvPr id="6154" name="AutoShape 10"/>
            <p:cNvSpPr>
              <a:spLocks/>
            </p:cNvSpPr>
            <p:nvPr/>
          </p:nvSpPr>
          <p:spPr bwMode="auto">
            <a:xfrm>
              <a:off x="2592" y="2880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5" name="Text Box 11"/>
            <p:cNvSpPr txBox="1">
              <a:spLocks noChangeArrowheads="1"/>
            </p:cNvSpPr>
            <p:nvPr/>
          </p:nvSpPr>
          <p:spPr bwMode="auto">
            <a:xfrm>
              <a:off x="2688" y="3024"/>
              <a:ext cx="242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latin typeface="Gill Sans" pitchFamily="-64" charset="0"/>
                </a:rPr>
                <a:t>hides low-level sensing details</a:t>
              </a:r>
            </a:p>
          </p:txBody>
        </p:sp>
      </p:grpSp>
      <p:grpSp>
        <p:nvGrpSpPr>
          <p:cNvPr id="6160" name="Group 16"/>
          <p:cNvGrpSpPr>
            <a:grpSpLocks/>
          </p:cNvGrpSpPr>
          <p:nvPr/>
        </p:nvGrpSpPr>
        <p:grpSpPr bwMode="auto">
          <a:xfrm>
            <a:off x="4114800" y="3886200"/>
            <a:ext cx="4683125" cy="914400"/>
            <a:chOff x="2592" y="2448"/>
            <a:chExt cx="2950" cy="576"/>
          </a:xfrm>
        </p:grpSpPr>
        <p:sp>
          <p:nvSpPr>
            <p:cNvPr id="6157" name="AutoShape 13"/>
            <p:cNvSpPr>
              <a:spLocks/>
            </p:cNvSpPr>
            <p:nvPr/>
          </p:nvSpPr>
          <p:spPr bwMode="auto">
            <a:xfrm>
              <a:off x="2592" y="2448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59" name="Text Box 15"/>
            <p:cNvSpPr txBox="1">
              <a:spLocks noChangeArrowheads="1"/>
            </p:cNvSpPr>
            <p:nvPr/>
          </p:nvSpPr>
          <p:spPr bwMode="auto">
            <a:xfrm>
              <a:off x="2688" y="2496"/>
              <a:ext cx="2854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latin typeface="Gill Sans" pitchFamily="-64" charset="0"/>
                </a:rPr>
                <a:t>aggregates and combines data from</a:t>
              </a:r>
            </a:p>
            <a:p>
              <a:r>
                <a:rPr lang="en-GB">
                  <a:latin typeface="Gill Sans" pitchFamily="-64" charset="0"/>
                </a:rPr>
                <a:t>different context-sources</a:t>
              </a:r>
            </a:p>
          </p:txBody>
        </p:sp>
      </p:grpSp>
      <p:grpSp>
        <p:nvGrpSpPr>
          <p:cNvPr id="6163" name="Group 19"/>
          <p:cNvGrpSpPr>
            <a:grpSpLocks/>
          </p:cNvGrpSpPr>
          <p:nvPr/>
        </p:nvGrpSpPr>
        <p:grpSpPr bwMode="auto">
          <a:xfrm>
            <a:off x="4114800" y="3200400"/>
            <a:ext cx="4938713" cy="974725"/>
            <a:chOff x="2592" y="2016"/>
            <a:chExt cx="3111" cy="614"/>
          </a:xfrm>
        </p:grpSpPr>
        <p:sp>
          <p:nvSpPr>
            <p:cNvPr id="6161" name="AutoShape 17"/>
            <p:cNvSpPr>
              <a:spLocks/>
            </p:cNvSpPr>
            <p:nvPr/>
          </p:nvSpPr>
          <p:spPr bwMode="auto">
            <a:xfrm>
              <a:off x="2592" y="2016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2" name="Text Box 18"/>
            <p:cNvSpPr txBox="1">
              <a:spLocks noChangeArrowheads="1"/>
            </p:cNvSpPr>
            <p:nvPr/>
          </p:nvSpPr>
          <p:spPr bwMode="auto">
            <a:xfrm>
              <a:off x="2640" y="2112"/>
              <a:ext cx="3063" cy="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latin typeface="Gill Sans" pitchFamily="-64" charset="0"/>
                </a:rPr>
                <a:t>organizes the data collected providing</a:t>
              </a:r>
            </a:p>
            <a:p>
              <a:r>
                <a:rPr lang="en-GB">
                  <a:latin typeface="Gill Sans" pitchFamily="-64" charset="0"/>
                </a:rPr>
                <a:t>a sync. or async. interaction</a:t>
              </a:r>
            </a:p>
          </p:txBody>
        </p:sp>
      </p:grpSp>
      <p:grpSp>
        <p:nvGrpSpPr>
          <p:cNvPr id="6166" name="Group 22"/>
          <p:cNvGrpSpPr>
            <a:grpSpLocks/>
          </p:cNvGrpSpPr>
          <p:nvPr/>
        </p:nvGrpSpPr>
        <p:grpSpPr bwMode="auto">
          <a:xfrm>
            <a:off x="4114800" y="2514600"/>
            <a:ext cx="3903663" cy="914400"/>
            <a:chOff x="2592" y="1584"/>
            <a:chExt cx="2459" cy="576"/>
          </a:xfrm>
        </p:grpSpPr>
        <p:sp>
          <p:nvSpPr>
            <p:cNvPr id="6164" name="AutoShape 20"/>
            <p:cNvSpPr>
              <a:spLocks/>
            </p:cNvSpPr>
            <p:nvPr/>
          </p:nvSpPr>
          <p:spPr bwMode="auto">
            <a:xfrm>
              <a:off x="2592" y="1584"/>
              <a:ext cx="96" cy="576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165" name="Text Box 21"/>
            <p:cNvSpPr txBox="1">
              <a:spLocks noChangeArrowheads="1"/>
            </p:cNvSpPr>
            <p:nvPr/>
          </p:nvSpPr>
          <p:spPr bwMode="auto">
            <a:xfrm>
              <a:off x="2688" y="1725"/>
              <a:ext cx="236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GB">
                  <a:latin typeface="Gill Sans" pitchFamily="-64" charset="0"/>
                </a:rPr>
                <a:t>implements the sensing tasks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7074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>
                <a:solidFill>
                  <a:srgbClr val="675E47"/>
                </a:solidFill>
              </a:rPr>
              <a:t>1. Introduction</a:t>
            </a:r>
            <a:r>
              <a:rPr lang="en-GB" sz="4400" dirty="0">
                <a:solidFill>
                  <a:srgbClr val="675E47"/>
                </a:solidFill>
              </a:rPr>
              <a:t/>
            </a:r>
            <a:br>
              <a:rPr lang="en-GB" sz="4400" dirty="0">
                <a:solidFill>
                  <a:srgbClr val="675E47"/>
                </a:solidFill>
              </a:rPr>
            </a:br>
            <a:r>
              <a:rPr lang="en-GB" sz="4400" dirty="0" smtClean="0">
                <a:solidFill>
                  <a:srgbClr val="675E47"/>
                </a:solidFill>
              </a:rPr>
              <a:t>The Big </a:t>
            </a:r>
            <a:r>
              <a:rPr lang="en-GB" sz="4400" dirty="0" smtClean="0">
                <a:solidFill>
                  <a:srgbClr val="675E47"/>
                </a:solidFill>
              </a:rPr>
              <a:t>Picture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8</a:t>
            </a:fld>
            <a:endParaRPr lang="en-GB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33934"/>
            <a:ext cx="7938171" cy="5205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473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Index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457200">
              <a:buFont typeface="+mj-lt"/>
              <a:buAutoNum type="arabicPeriod"/>
            </a:pPr>
            <a:r>
              <a:rPr lang="en-GB" b="1" dirty="0" smtClean="0">
                <a:solidFill>
                  <a:schemeClr val="bg1">
                    <a:lumMod val="85000"/>
                  </a:schemeClr>
                </a:solidFill>
              </a:rPr>
              <a:t>Introduction</a:t>
            </a:r>
          </a:p>
          <a:p>
            <a:pPr marL="571500" indent="-457200">
              <a:buFont typeface="+mj-lt"/>
              <a:buAutoNum type="arabicPeriod"/>
            </a:pPr>
            <a:r>
              <a:rPr lang="en-GB" b="1" dirty="0" smtClean="0"/>
              <a:t>Resource Discovery Architectures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Resource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Discovery Techniques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85000"/>
                  </a:schemeClr>
                </a:solidFill>
              </a:rPr>
              <a:t>Resource </a:t>
            </a: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Discovery Methods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Clustering and Overlay Networks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Dedicated Frameworks 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Open issues in Resource Discovery</a:t>
            </a:r>
          </a:p>
          <a:p>
            <a:pPr marL="571500" indent="-457200">
              <a:buFont typeface="+mj-lt"/>
              <a:buAutoNum type="arabicPeriod"/>
            </a:pPr>
            <a:r>
              <a:rPr lang="en-GB" dirty="0" smtClean="0">
                <a:solidFill>
                  <a:schemeClr val="bg1">
                    <a:lumMod val="85000"/>
                  </a:schemeClr>
                </a:solidFill>
              </a:rPr>
              <a:t>Bibliography</a:t>
            </a:r>
            <a:endParaRPr lang="en-GB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Michele Girolami PhD Lunchtime Seminars 2012</a:t>
            </a:r>
            <a:endParaRPr lang="en-GB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951AB-58BB-488D-A402-0CFF947353E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iacente">
  <a:themeElements>
    <a:clrScheme name="Adiacente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iacent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2295</TotalTime>
  <Words>4275</Words>
  <Application>Microsoft Office PowerPoint</Application>
  <PresentationFormat>Presentazione su schermo (4:3)</PresentationFormat>
  <Paragraphs>856</Paragraphs>
  <Slides>76</Slides>
  <Notes>14</Notes>
  <HiddenSlides>4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76</vt:i4>
      </vt:variant>
    </vt:vector>
  </HeadingPairs>
  <TitlesOfParts>
    <vt:vector size="77" baseType="lpstr">
      <vt:lpstr>Adiacente</vt:lpstr>
      <vt:lpstr>Architectures, Techniques and Methods for Resource Discovery</vt:lpstr>
      <vt:lpstr>about me</vt:lpstr>
      <vt:lpstr>Index</vt:lpstr>
      <vt:lpstr>1. Introduction Resource and Service Discovery</vt:lpstr>
      <vt:lpstr>1. Introduction Resource and Service Discovery</vt:lpstr>
      <vt:lpstr>1. Introduction Resource Discovery Design</vt:lpstr>
      <vt:lpstr>1. Introduction Resource Discovery Process</vt:lpstr>
      <vt:lpstr>1. Introduction The Big Picture</vt:lpstr>
      <vt:lpstr>Index</vt:lpstr>
      <vt:lpstr>2. RD Architectures Centralized Architecture</vt:lpstr>
      <vt:lpstr>2. RD Architectures Centralized Architecture</vt:lpstr>
      <vt:lpstr>2. RD Architectures Centralized Architecture</vt:lpstr>
      <vt:lpstr>2. RD Architectures Decentralized Architecture</vt:lpstr>
      <vt:lpstr>2. RD Architectures Decentralized Architecture</vt:lpstr>
      <vt:lpstr>Index</vt:lpstr>
      <vt:lpstr>3. RD Techniques Packet Propagation</vt:lpstr>
      <vt:lpstr>3. RD Techniques Packet Propagation</vt:lpstr>
      <vt:lpstr>3. RD Techniques Packet Propagation</vt:lpstr>
      <vt:lpstr>3. RD Techniques Discovery Modes</vt:lpstr>
      <vt:lpstr>3. RD Techniques Discovery Modes</vt:lpstr>
      <vt:lpstr>3. RD Techniques Information Delivery Modes</vt:lpstr>
      <vt:lpstr>3. RD Techniques Information Delivery Modes</vt:lpstr>
      <vt:lpstr>3. RD Techniques Information Delivery Modes</vt:lpstr>
      <vt:lpstr>3. RD Techniques Query Termination</vt:lpstr>
      <vt:lpstr>3. RD Techniques Query Termination</vt:lpstr>
      <vt:lpstr>3. RD Techniques Query Termination</vt:lpstr>
      <vt:lpstr>3. RD Techniques Query Termination</vt:lpstr>
      <vt:lpstr>3. RD Techniques Query Termination</vt:lpstr>
      <vt:lpstr>Index</vt:lpstr>
      <vt:lpstr> 4. Resource Discovery Methods </vt:lpstr>
      <vt:lpstr> 4. Resource Discovery  Methods </vt:lpstr>
      <vt:lpstr> 4. Resource Discovery  Methods Uninformed systematic </vt:lpstr>
      <vt:lpstr> 4. Resource Discovery  Methods Uninformed systematic </vt:lpstr>
      <vt:lpstr> 4. Resource Discovery  Methods Uninformed random </vt:lpstr>
      <vt:lpstr> 4. Resource Discovery  Methods Uninformed random </vt:lpstr>
      <vt:lpstr> 4. Resource Discovery  Methods Informed </vt:lpstr>
      <vt:lpstr> 4. Resource Discovery  Methods Informed </vt:lpstr>
      <vt:lpstr>Index</vt:lpstr>
      <vt:lpstr> 5. Clustering and overlay networks </vt:lpstr>
      <vt:lpstr> 5. Clustering and overlay networks Examples of clusters </vt:lpstr>
      <vt:lpstr> 5. Clustering and overlay networks Examples of clusters </vt:lpstr>
      <vt:lpstr>Index</vt:lpstr>
      <vt:lpstr> 6. Service Discovery frameworks </vt:lpstr>
      <vt:lpstr> 6. Service Discovery Frameworks SLP </vt:lpstr>
      <vt:lpstr> 6. Service Discovery Frameworks SLP </vt:lpstr>
      <vt:lpstr> 6. Service Discovery Frameworks SLP </vt:lpstr>
      <vt:lpstr> 6. Service Discovery Frameworks UPnP </vt:lpstr>
      <vt:lpstr> 6. Service Discovery Frameworks UPnP </vt:lpstr>
      <vt:lpstr> 6. Service Discovery Frameworks UPnP </vt:lpstr>
      <vt:lpstr> 6. Service Discovery Frameworks UPnP </vt:lpstr>
      <vt:lpstr> 6. Service Discovery Frameworks UPnP </vt:lpstr>
      <vt:lpstr> 6. Service Discovery Frameworks UPnP </vt:lpstr>
      <vt:lpstr> 6. Service Discovery Frameworks Bluetooth Service Discovery </vt:lpstr>
      <vt:lpstr> 6. Service Discovery Frameworks Bluetooth Service Discovery </vt:lpstr>
      <vt:lpstr> 6. Service Discovery Frameworks Bluetooth Service Discovery </vt:lpstr>
      <vt:lpstr> 6. Service Discovery Frameworks Bonjour </vt:lpstr>
      <vt:lpstr> 6. Service Discovery Frameworks Bonjour </vt:lpstr>
      <vt:lpstr> 6. Service Discovery Frameworks Bonjour </vt:lpstr>
      <vt:lpstr> 6. Service Discovery Frameworks Bonjour </vt:lpstr>
      <vt:lpstr> 6. Service Discovery Frameworks Bonjour </vt:lpstr>
      <vt:lpstr>Index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Bibliography</vt:lpstr>
      <vt:lpstr>Bibliography</vt:lpstr>
      <vt:lpstr>Bibliography</vt:lpstr>
      <vt:lpstr>Bibliography</vt:lpstr>
      <vt:lpstr>Bibliography</vt:lpstr>
      <vt:lpstr>Backup slides</vt:lpstr>
      <vt:lpstr>3. RD Techniques Query Termination</vt:lpstr>
      <vt:lpstr> 5. Clustering and overlay networks Super Node Clustering </vt:lpstr>
      <vt:lpstr> 5. Clustering and overlay networks Super Node Clustering issues </vt:lpstr>
      <vt:lpstr> 5. Clustering and overlay networks Examples of clusters </vt:lpstr>
      <vt:lpstr> 7. Resource Discovery  Challenges </vt:lpstr>
    </vt:vector>
  </TitlesOfParts>
  <Company>ISTI CNR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Architectures, Techniques and Methods for Resource Discovery</dc:title>
  <dc:creator>michele</dc:creator>
  <cp:lastModifiedBy>michele</cp:lastModifiedBy>
  <cp:revision>218</cp:revision>
  <dcterms:created xsi:type="dcterms:W3CDTF">2012-04-22T05:50:23Z</dcterms:created>
  <dcterms:modified xsi:type="dcterms:W3CDTF">2012-05-08T10:48:30Z</dcterms:modified>
</cp:coreProperties>
</file>